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9_D062278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2"/>
  </p:notesMasterIdLst>
  <p:sldIdLst>
    <p:sldId id="256" r:id="rId5"/>
    <p:sldId id="282" r:id="rId6"/>
    <p:sldId id="283" r:id="rId7"/>
    <p:sldId id="296" r:id="rId8"/>
    <p:sldId id="281" r:id="rId9"/>
    <p:sldId id="286" r:id="rId10"/>
    <p:sldId id="287" r:id="rId11"/>
    <p:sldId id="288" r:id="rId12"/>
    <p:sldId id="289" r:id="rId13"/>
    <p:sldId id="293" r:id="rId14"/>
    <p:sldId id="294" r:id="rId15"/>
    <p:sldId id="290" r:id="rId16"/>
    <p:sldId id="291" r:id="rId17"/>
    <p:sldId id="292" r:id="rId18"/>
    <p:sldId id="295" r:id="rId19"/>
    <p:sldId id="285" r:id="rId20"/>
    <p:sldId id="278"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6DB69-B44F-CA55-272A-20E29ABF5CAC}" name="Elisabet M. Nilsson" initials="EN" userId="S::elisabet.nilsson_mau.se#ext#@aarhusuniversitet.onmicrosoft.com::595ef072-bd51-4511-937f-ed0b1e939d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C3745"/>
    <a:srgbClr val="A29500"/>
    <a:srgbClr val="6B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5DB6E1-B521-246F-48D3-AA28FF5BE189}" v="34" dt="2025-05-13T13:28:33.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3"/>
    <p:restoredTop sz="94618"/>
  </p:normalViewPr>
  <p:slideViewPr>
    <p:cSldViewPr snapToGrid="0">
      <p:cViewPr varScale="1">
        <p:scale>
          <a:sx n="116" d="100"/>
          <a:sy n="116" d="100"/>
        </p:scale>
        <p:origin x="7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 M. Nilsson" userId="S::elisabet.nilsson_mau.se#ext#@aarhusuniversitet.onmicrosoft.com::595ef072-bd51-4511-937f-ed0b1e939d37" providerId="AD" clId="Web-{C35DB6E1-B521-246F-48D3-AA28FF5BE189}"/>
    <pc:docChg chg="modSld">
      <pc:chgData name="Elisabet M. Nilsson" userId="S::elisabet.nilsson_mau.se#ext#@aarhusuniversitet.onmicrosoft.com::595ef072-bd51-4511-937f-ed0b1e939d37" providerId="AD" clId="Web-{C35DB6E1-B521-246F-48D3-AA28FF5BE189}" dt="2025-05-13T13:28:33.181" v="31" actId="20577"/>
      <pc:docMkLst>
        <pc:docMk/>
      </pc:docMkLst>
      <pc:sldChg chg="modSp">
        <pc:chgData name="Elisabet M. Nilsson" userId="S::elisabet.nilsson_mau.se#ext#@aarhusuniversitet.onmicrosoft.com::595ef072-bd51-4511-937f-ed0b1e939d37" providerId="AD" clId="Web-{C35DB6E1-B521-246F-48D3-AA28FF5BE189}" dt="2025-05-13T13:28:33.181" v="31" actId="20577"/>
        <pc:sldMkLst>
          <pc:docMk/>
          <pc:sldMk cId="2681902740" sldId="282"/>
        </pc:sldMkLst>
        <pc:spChg chg="mod">
          <ac:chgData name="Elisabet M. Nilsson" userId="S::elisabet.nilsson_mau.se#ext#@aarhusuniversitet.onmicrosoft.com::595ef072-bd51-4511-937f-ed0b1e939d37" providerId="AD" clId="Web-{C35DB6E1-B521-246F-48D3-AA28FF5BE189}" dt="2025-05-13T13:28:11.008" v="28" actId="20577"/>
          <ac:spMkLst>
            <pc:docMk/>
            <pc:sldMk cId="2681902740" sldId="282"/>
            <ac:spMk id="4" creationId="{817A063A-3E7E-9432-A89D-B589222544A7}"/>
          </ac:spMkLst>
        </pc:spChg>
        <pc:spChg chg="mod">
          <ac:chgData name="Elisabet M. Nilsson" userId="S::elisabet.nilsson_mau.se#ext#@aarhusuniversitet.onmicrosoft.com::595ef072-bd51-4511-937f-ed0b1e939d37" providerId="AD" clId="Web-{C35DB6E1-B521-246F-48D3-AA28FF5BE189}" dt="2025-05-13T13:28:33.181" v="31" actId="20577"/>
          <ac:spMkLst>
            <pc:docMk/>
            <pc:sldMk cId="2681902740" sldId="282"/>
            <ac:spMk id="5" creationId="{B14FBD4D-5FC5-FB86-F1F1-4DA525B09397}"/>
          </ac:spMkLst>
        </pc:spChg>
      </pc:sldChg>
    </pc:docChg>
  </pc:docChgLst>
  <pc:docChgLst>
    <pc:chgData name="Elisabet M. Nilsson" userId="S::elisabet.nilsson_mau.se#ext#@aarhusuniversitet.onmicrosoft.com::595ef072-bd51-4511-937f-ed0b1e939d37" providerId="AD" clId="Web-{14CBCD95-E892-CAF7-E373-B6853F6612DD}"/>
    <pc:docChg chg="mod modSld">
      <pc:chgData name="Elisabet M. Nilsson" userId="S::elisabet.nilsson_mau.se#ext#@aarhusuniversitet.onmicrosoft.com::595ef072-bd51-4511-937f-ed0b1e939d37" providerId="AD" clId="Web-{14CBCD95-E892-CAF7-E373-B6853F6612DD}" dt="2025-02-18T12:04:42.432" v="24" actId="20577"/>
      <pc:docMkLst>
        <pc:docMk/>
      </pc:docMkLst>
      <pc:sldChg chg="modSp">
        <pc:chgData name="Elisabet M. Nilsson" userId="S::elisabet.nilsson_mau.se#ext#@aarhusuniversitet.onmicrosoft.com::595ef072-bd51-4511-937f-ed0b1e939d37" providerId="AD" clId="Web-{14CBCD95-E892-CAF7-E373-B6853F6612DD}" dt="2025-02-18T11:53:27.220" v="8" actId="20577"/>
        <pc:sldMkLst>
          <pc:docMk/>
          <pc:sldMk cId="3496093580" sldId="281"/>
        </pc:sldMkLst>
        <pc:spChg chg="mod">
          <ac:chgData name="Elisabet M. Nilsson" userId="S::elisabet.nilsson_mau.se#ext#@aarhusuniversitet.onmicrosoft.com::595ef072-bd51-4511-937f-ed0b1e939d37" providerId="AD" clId="Web-{14CBCD95-E892-CAF7-E373-B6853F6612DD}" dt="2025-02-18T11:53:27.220" v="8" actId="20577"/>
          <ac:spMkLst>
            <pc:docMk/>
            <pc:sldMk cId="3496093580" sldId="281"/>
            <ac:spMk id="3" creationId="{6E0C358F-F65F-E242-ACE6-4D3E98081FA0}"/>
          </ac:spMkLst>
        </pc:spChg>
      </pc:sldChg>
      <pc:sldChg chg="modSp">
        <pc:chgData name="Elisabet M. Nilsson" userId="S::elisabet.nilsson_mau.se#ext#@aarhusuniversitet.onmicrosoft.com::595ef072-bd51-4511-937f-ed0b1e939d37" providerId="AD" clId="Web-{14CBCD95-E892-CAF7-E373-B6853F6612DD}" dt="2025-02-18T11:52:45.595" v="2" actId="14100"/>
        <pc:sldMkLst>
          <pc:docMk/>
          <pc:sldMk cId="2681902740" sldId="282"/>
        </pc:sldMkLst>
        <pc:spChg chg="mod">
          <ac:chgData name="Elisabet M. Nilsson" userId="S::elisabet.nilsson_mau.se#ext#@aarhusuniversitet.onmicrosoft.com::595ef072-bd51-4511-937f-ed0b1e939d37" providerId="AD" clId="Web-{14CBCD95-E892-CAF7-E373-B6853F6612DD}" dt="2025-02-18T11:52:45.595" v="2" actId="14100"/>
          <ac:spMkLst>
            <pc:docMk/>
            <pc:sldMk cId="2681902740" sldId="282"/>
            <ac:spMk id="5" creationId="{B14FBD4D-5FC5-FB86-F1F1-4DA525B09397}"/>
          </ac:spMkLst>
        </pc:spChg>
      </pc:sldChg>
      <pc:sldChg chg="modSp">
        <pc:chgData name="Elisabet M. Nilsson" userId="S::elisabet.nilsson_mau.se#ext#@aarhusuniversitet.onmicrosoft.com::595ef072-bd51-4511-937f-ed0b1e939d37" providerId="AD" clId="Web-{14CBCD95-E892-CAF7-E373-B6853F6612DD}" dt="2025-02-18T11:53:04.548" v="5" actId="20577"/>
        <pc:sldMkLst>
          <pc:docMk/>
          <pc:sldMk cId="1202742556" sldId="283"/>
        </pc:sldMkLst>
        <pc:spChg chg="mod">
          <ac:chgData name="Elisabet M. Nilsson" userId="S::elisabet.nilsson_mau.se#ext#@aarhusuniversitet.onmicrosoft.com::595ef072-bd51-4511-937f-ed0b1e939d37" providerId="AD" clId="Web-{14CBCD95-E892-CAF7-E373-B6853F6612DD}" dt="2025-02-18T11:53:04.548" v="5" actId="20577"/>
          <ac:spMkLst>
            <pc:docMk/>
            <pc:sldMk cId="1202742556" sldId="283"/>
            <ac:spMk id="6" creationId="{E3F40E3B-C3C7-787E-D572-0A3BA28E2902}"/>
          </ac:spMkLst>
        </pc:spChg>
      </pc:sldChg>
      <pc:sldChg chg="modSp modCm">
        <pc:chgData name="Elisabet M. Nilsson" userId="S::elisabet.nilsson_mau.se#ext#@aarhusuniversitet.onmicrosoft.com::595ef072-bd51-4511-937f-ed0b1e939d37" providerId="AD" clId="Web-{14CBCD95-E892-CAF7-E373-B6853F6612DD}" dt="2025-02-18T11:58:24.333" v="12" actId="20577"/>
        <pc:sldMkLst>
          <pc:docMk/>
          <pc:sldMk cId="2559094129" sldId="284"/>
        </pc:sldMkLst>
        <pc:spChg chg="mod">
          <ac:chgData name="Elisabet M. Nilsson" userId="S::elisabet.nilsson_mau.se#ext#@aarhusuniversitet.onmicrosoft.com::595ef072-bd51-4511-937f-ed0b1e939d37" providerId="AD" clId="Web-{14CBCD95-E892-CAF7-E373-B6853F6612DD}" dt="2025-02-18T11:58:24.333" v="12" actId="20577"/>
          <ac:spMkLst>
            <pc:docMk/>
            <pc:sldMk cId="2559094129" sldId="284"/>
            <ac:spMk id="3" creationId="{6E0C358F-F65F-E242-ACE6-4D3E98081FA0}"/>
          </ac:spMkLst>
        </pc:spChg>
        <pc:extLst>
          <p:ext xmlns:p="http://schemas.openxmlformats.org/presentationml/2006/main" uri="{D6D511B9-2390-475A-947B-AFAB55BFBCF1}">
            <pc226:cmChg xmlns:pc226="http://schemas.microsoft.com/office/powerpoint/2022/06/main/command" chg="mod">
              <pc226:chgData name="Elisabet M. Nilsson" userId="S::elisabet.nilsson_mau.se#ext#@aarhusuniversitet.onmicrosoft.com::595ef072-bd51-4511-937f-ed0b1e939d37" providerId="AD" clId="Web-{14CBCD95-E892-CAF7-E373-B6853F6612DD}" dt="2025-02-18T11:58:07.068" v="10" actId="20577"/>
              <pc2:cmMkLst xmlns:pc2="http://schemas.microsoft.com/office/powerpoint/2019/9/main/command">
                <pc:docMk/>
                <pc:sldMk cId="2559094129" sldId="284"/>
                <pc2:cmMk id="{9DE6A96D-FDD1-4520-9410-A325F487654B}"/>
              </pc2:cmMkLst>
            </pc226:cmChg>
          </p:ext>
        </pc:extLst>
      </pc:sldChg>
      <pc:sldChg chg="modSp">
        <pc:chgData name="Elisabet M. Nilsson" userId="S::elisabet.nilsson_mau.se#ext#@aarhusuniversitet.onmicrosoft.com::595ef072-bd51-4511-937f-ed0b1e939d37" providerId="AD" clId="Web-{14CBCD95-E892-CAF7-E373-B6853F6612DD}" dt="2025-02-18T12:04:09.666" v="16" actId="20577"/>
        <pc:sldMkLst>
          <pc:docMk/>
          <pc:sldMk cId="4193873852" sldId="290"/>
        </pc:sldMkLst>
        <pc:spChg chg="mod">
          <ac:chgData name="Elisabet M. Nilsson" userId="S::elisabet.nilsson_mau.se#ext#@aarhusuniversitet.onmicrosoft.com::595ef072-bd51-4511-937f-ed0b1e939d37" providerId="AD" clId="Web-{14CBCD95-E892-CAF7-E373-B6853F6612DD}" dt="2025-02-18T12:04:09.666" v="16" actId="20577"/>
          <ac:spMkLst>
            <pc:docMk/>
            <pc:sldMk cId="4193873852" sldId="290"/>
            <ac:spMk id="3" creationId="{6E0C358F-F65F-E242-ACE6-4D3E98081FA0}"/>
          </ac:spMkLst>
        </pc:spChg>
      </pc:sldChg>
      <pc:sldChg chg="modSp">
        <pc:chgData name="Elisabet M. Nilsson" userId="S::elisabet.nilsson_mau.se#ext#@aarhusuniversitet.onmicrosoft.com::595ef072-bd51-4511-937f-ed0b1e939d37" providerId="AD" clId="Web-{14CBCD95-E892-CAF7-E373-B6853F6612DD}" dt="2025-02-18T12:04:42.432" v="24" actId="20577"/>
        <pc:sldMkLst>
          <pc:docMk/>
          <pc:sldMk cId="1463628303" sldId="296"/>
        </pc:sldMkLst>
        <pc:spChg chg="mod">
          <ac:chgData name="Elisabet M. Nilsson" userId="S::elisabet.nilsson_mau.se#ext#@aarhusuniversitet.onmicrosoft.com::595ef072-bd51-4511-937f-ed0b1e939d37" providerId="AD" clId="Web-{14CBCD95-E892-CAF7-E373-B6853F6612DD}" dt="2025-02-18T12:04:42.432" v="24" actId="20577"/>
          <ac:spMkLst>
            <pc:docMk/>
            <pc:sldMk cId="1463628303" sldId="296"/>
            <ac:spMk id="3" creationId="{6E0C358F-F65F-E242-ACE6-4D3E98081FA0}"/>
          </ac:spMkLst>
        </pc:spChg>
      </pc:sldChg>
    </pc:docChg>
  </pc:docChgLst>
  <pc:docChgLst>
    <pc:chgData name="Elisabet M. Nilsson" userId="S::elisabet.nilsson_mau.se#ext#@aarhusuniversitet.onmicrosoft.com::595ef072-bd51-4511-937f-ed0b1e939d37" providerId="AD" clId="Web-{4A310281-15D8-78D4-CE4E-234696815A4A}"/>
    <pc:docChg chg="modSld">
      <pc:chgData name="Elisabet M. Nilsson" userId="S::elisabet.nilsson_mau.se#ext#@aarhusuniversitet.onmicrosoft.com::595ef072-bd51-4511-937f-ed0b1e939d37" providerId="AD" clId="Web-{4A310281-15D8-78D4-CE4E-234696815A4A}" dt="2025-03-07T09:18:31.711" v="13" actId="20577"/>
      <pc:docMkLst>
        <pc:docMk/>
      </pc:docMkLst>
      <pc:sldChg chg="addSp delSp modSp">
        <pc:chgData name="Elisabet M. Nilsson" userId="S::elisabet.nilsson_mau.se#ext#@aarhusuniversitet.onmicrosoft.com::595ef072-bd51-4511-937f-ed0b1e939d37" providerId="AD" clId="Web-{4A310281-15D8-78D4-CE4E-234696815A4A}" dt="2025-03-07T09:18:05.352" v="6"/>
        <pc:sldMkLst>
          <pc:docMk/>
          <pc:sldMk cId="2681902740" sldId="282"/>
        </pc:sldMkLst>
        <pc:spChg chg="del mod">
          <ac:chgData name="Elisabet M. Nilsson" userId="S::elisabet.nilsson_mau.se#ext#@aarhusuniversitet.onmicrosoft.com::595ef072-bd51-4511-937f-ed0b1e939d37" providerId="AD" clId="Web-{4A310281-15D8-78D4-CE4E-234696815A4A}" dt="2025-03-07T09:17:56.289" v="3"/>
          <ac:spMkLst>
            <pc:docMk/>
            <pc:sldMk cId="2681902740" sldId="282"/>
            <ac:spMk id="3" creationId="{388E1801-A12B-F73F-D976-C4E93DD6D62E}"/>
          </ac:spMkLst>
        </pc:spChg>
        <pc:spChg chg="mod">
          <ac:chgData name="Elisabet M. Nilsson" userId="S::elisabet.nilsson_mau.se#ext#@aarhusuniversitet.onmicrosoft.com::595ef072-bd51-4511-937f-ed0b1e939d37" providerId="AD" clId="Web-{4A310281-15D8-78D4-CE4E-234696815A4A}" dt="2025-03-07T09:18:03.383" v="4" actId="1076"/>
          <ac:spMkLst>
            <pc:docMk/>
            <pc:sldMk cId="2681902740" sldId="282"/>
            <ac:spMk id="4" creationId="{817A063A-3E7E-9432-A89D-B589222544A7}"/>
          </ac:spMkLst>
        </pc:spChg>
        <pc:spChg chg="mod">
          <ac:chgData name="Elisabet M. Nilsson" userId="S::elisabet.nilsson_mau.se#ext#@aarhusuniversitet.onmicrosoft.com::595ef072-bd51-4511-937f-ed0b1e939d37" providerId="AD" clId="Web-{4A310281-15D8-78D4-CE4E-234696815A4A}" dt="2025-03-07T09:18:03.414" v="5" actId="1076"/>
          <ac:spMkLst>
            <pc:docMk/>
            <pc:sldMk cId="2681902740" sldId="282"/>
            <ac:spMk id="5" creationId="{B14FBD4D-5FC5-FB86-F1F1-4DA525B09397}"/>
          </ac:spMkLst>
        </pc:spChg>
        <pc:spChg chg="add del mod">
          <ac:chgData name="Elisabet M. Nilsson" userId="S::elisabet.nilsson_mau.se#ext#@aarhusuniversitet.onmicrosoft.com::595ef072-bd51-4511-937f-ed0b1e939d37" providerId="AD" clId="Web-{4A310281-15D8-78D4-CE4E-234696815A4A}" dt="2025-03-07T09:18:05.352" v="6"/>
          <ac:spMkLst>
            <pc:docMk/>
            <pc:sldMk cId="2681902740" sldId="282"/>
            <ac:spMk id="6" creationId="{65EFD01C-1713-C73A-C784-659925237845}"/>
          </ac:spMkLst>
        </pc:spChg>
      </pc:sldChg>
      <pc:sldChg chg="modSp">
        <pc:chgData name="Elisabet M. Nilsson" userId="S::elisabet.nilsson_mau.se#ext#@aarhusuniversitet.onmicrosoft.com::595ef072-bd51-4511-937f-ed0b1e939d37" providerId="AD" clId="Web-{4A310281-15D8-78D4-CE4E-234696815A4A}" dt="2025-03-07T09:18:31.711" v="13" actId="20577"/>
        <pc:sldMkLst>
          <pc:docMk/>
          <pc:sldMk cId="3115628147" sldId="285"/>
        </pc:sldMkLst>
        <pc:spChg chg="mod">
          <ac:chgData name="Elisabet M. Nilsson" userId="S::elisabet.nilsson_mau.se#ext#@aarhusuniversitet.onmicrosoft.com::595ef072-bd51-4511-937f-ed0b1e939d37" providerId="AD" clId="Web-{4A310281-15D8-78D4-CE4E-234696815A4A}" dt="2025-03-07T09:18:31.711" v="13" actId="20577"/>
          <ac:spMkLst>
            <pc:docMk/>
            <pc:sldMk cId="3115628147" sldId="285"/>
            <ac:spMk id="3" creationId="{6E0C358F-F65F-E242-ACE6-4D3E98081FA0}"/>
          </ac:spMkLst>
        </pc:spChg>
      </pc:sldChg>
      <pc:sldChg chg="modSp">
        <pc:chgData name="Elisabet M. Nilsson" userId="S::elisabet.nilsson_mau.se#ext#@aarhusuniversitet.onmicrosoft.com::595ef072-bd51-4511-937f-ed0b1e939d37" providerId="AD" clId="Web-{4A310281-15D8-78D4-CE4E-234696815A4A}" dt="2025-03-07T09:18:16.617" v="11" actId="20577"/>
        <pc:sldMkLst>
          <pc:docMk/>
          <pc:sldMk cId="1463628303" sldId="296"/>
        </pc:sldMkLst>
        <pc:spChg chg="mod">
          <ac:chgData name="Elisabet M. Nilsson" userId="S::elisabet.nilsson_mau.se#ext#@aarhusuniversitet.onmicrosoft.com::595ef072-bd51-4511-937f-ed0b1e939d37" providerId="AD" clId="Web-{4A310281-15D8-78D4-CE4E-234696815A4A}" dt="2025-03-07T09:18:16.617" v="11" actId="20577"/>
          <ac:spMkLst>
            <pc:docMk/>
            <pc:sldMk cId="1463628303" sldId="296"/>
            <ac:spMk id="3" creationId="{6E0C358F-F65F-E242-ACE6-4D3E98081FA0}"/>
          </ac:spMkLst>
        </pc:spChg>
      </pc:sldChg>
    </pc:docChg>
  </pc:docChgLst>
  <pc:docChgLst>
    <pc:chgData name="Elisabet M. Nilsson" userId="S::elisabet.nilsson_mau.se#ext#@aarhusuniversitet.onmicrosoft.com::595ef072-bd51-4511-937f-ed0b1e939d37" providerId="AD" clId="Web-{28CA8153-5A52-0E87-0E84-FA148E5F1B2C}"/>
    <pc:docChg chg="modSld">
      <pc:chgData name="Elisabet M. Nilsson" userId="S::elisabet.nilsson_mau.se#ext#@aarhusuniversitet.onmicrosoft.com::595ef072-bd51-4511-937f-ed0b1e939d37" providerId="AD" clId="Web-{28CA8153-5A52-0E87-0E84-FA148E5F1B2C}" dt="2025-03-20T12:37:31.058" v="1" actId="1076"/>
      <pc:docMkLst>
        <pc:docMk/>
      </pc:docMkLst>
      <pc:sldChg chg="modSp">
        <pc:chgData name="Elisabet M. Nilsson" userId="S::elisabet.nilsson_mau.se#ext#@aarhusuniversitet.onmicrosoft.com::595ef072-bd51-4511-937f-ed0b1e939d37" providerId="AD" clId="Web-{28CA8153-5A52-0E87-0E84-FA148E5F1B2C}" dt="2025-03-20T12:37:31.058" v="1" actId="1076"/>
        <pc:sldMkLst>
          <pc:docMk/>
          <pc:sldMk cId="1810396659" sldId="289"/>
        </pc:sldMkLst>
        <pc:spChg chg="mod">
          <ac:chgData name="Elisabet M. Nilsson" userId="S::elisabet.nilsson_mau.se#ext#@aarhusuniversitet.onmicrosoft.com::595ef072-bd51-4511-937f-ed0b1e939d37" providerId="AD" clId="Web-{28CA8153-5A52-0E87-0E84-FA148E5F1B2C}" dt="2025-03-20T12:37:31.058" v="1" actId="1076"/>
          <ac:spMkLst>
            <pc:docMk/>
            <pc:sldMk cId="1810396659" sldId="289"/>
            <ac:spMk id="3" creationId="{6E0C358F-F65F-E242-ACE6-4D3E98081FA0}"/>
          </ac:spMkLst>
        </pc:spChg>
      </pc:sldChg>
    </pc:docChg>
  </pc:docChgLst>
  <pc:docChgLst>
    <pc:chgData name="Anne-Marie Hansen" userId="S::anne-marie.hansen_mau.se#ext#@aarhusuniversitet.onmicrosoft.com::1ee254a2-39d2-4aab-aca8-1ffdae2a895a" providerId="AD" clId="Web-{6F0A1FD0-8030-4F58-AABE-A5DBAE776F0B}"/>
    <pc:docChg chg="delSld modSld">
      <pc:chgData name="Anne-Marie Hansen" userId="S::anne-marie.hansen_mau.se#ext#@aarhusuniversitet.onmicrosoft.com::1ee254a2-39d2-4aab-aca8-1ffdae2a895a" providerId="AD" clId="Web-{6F0A1FD0-8030-4F58-AABE-A5DBAE776F0B}" dt="2025-02-24T12:08:29.408" v="306"/>
      <pc:docMkLst>
        <pc:docMk/>
      </pc:docMkLst>
      <pc:sldChg chg="modSp modCm">
        <pc:chgData name="Anne-Marie Hansen" userId="S::anne-marie.hansen_mau.se#ext#@aarhusuniversitet.onmicrosoft.com::1ee254a2-39d2-4aab-aca8-1ffdae2a895a" providerId="AD" clId="Web-{6F0A1FD0-8030-4F58-AABE-A5DBAE776F0B}" dt="2025-02-24T12:00:16.375" v="9" actId="20577"/>
        <pc:sldMkLst>
          <pc:docMk/>
          <pc:sldMk cId="3496093580" sldId="281"/>
        </pc:sldMkLst>
        <pc:spChg chg="mod">
          <ac:chgData name="Anne-Marie Hansen" userId="S::anne-marie.hansen_mau.se#ext#@aarhusuniversitet.onmicrosoft.com::1ee254a2-39d2-4aab-aca8-1ffdae2a895a" providerId="AD" clId="Web-{6F0A1FD0-8030-4F58-AABE-A5DBAE776F0B}" dt="2025-02-24T12:00:16.375" v="9" actId="20577"/>
          <ac:spMkLst>
            <pc:docMk/>
            <pc:sldMk cId="3496093580" sldId="281"/>
            <ac:spMk id="3" creationId="{6E0C358F-F65F-E242-ACE6-4D3E98081FA0}"/>
          </ac:spMkLst>
        </pc:spChg>
        <pc:extLst>
          <p:ext xmlns:p="http://schemas.openxmlformats.org/presentationml/2006/main" uri="{D6D511B9-2390-475A-947B-AFAB55BFBCF1}">
            <pc226:cmChg xmlns:pc226="http://schemas.microsoft.com/office/powerpoint/2022/06/main/command" chg="mod">
              <pc226:chgData name="Anne-Marie Hansen" userId="S::anne-marie.hansen_mau.se#ext#@aarhusuniversitet.onmicrosoft.com::1ee254a2-39d2-4aab-aca8-1ffdae2a895a" providerId="AD" clId="Web-{6F0A1FD0-8030-4F58-AABE-A5DBAE776F0B}" dt="2025-02-24T11:59:51.920" v="8" actId="20577"/>
              <pc2:cmMkLst xmlns:pc2="http://schemas.microsoft.com/office/powerpoint/2019/9/main/command">
                <pc:docMk/>
                <pc:sldMk cId="3496093580" sldId="281"/>
                <pc2:cmMk id="{117CACA3-E623-4EB7-B99E-95EF79C0C83C}"/>
              </pc2:cmMkLst>
            </pc226:cmChg>
          </p:ext>
        </pc:extLst>
      </pc:sldChg>
      <pc:sldChg chg="del">
        <pc:chgData name="Anne-Marie Hansen" userId="S::anne-marie.hansen_mau.se#ext#@aarhusuniversitet.onmicrosoft.com::1ee254a2-39d2-4aab-aca8-1ffdae2a895a" providerId="AD" clId="Web-{6F0A1FD0-8030-4F58-AABE-A5DBAE776F0B}" dt="2025-02-24T11:58:59.058" v="0"/>
        <pc:sldMkLst>
          <pc:docMk/>
          <pc:sldMk cId="2559094129" sldId="284"/>
        </pc:sldMkLst>
      </pc:sldChg>
      <pc:sldChg chg="modSp">
        <pc:chgData name="Anne-Marie Hansen" userId="S::anne-marie.hansen_mau.se#ext#@aarhusuniversitet.onmicrosoft.com::1ee254a2-39d2-4aab-aca8-1ffdae2a895a" providerId="AD" clId="Web-{6F0A1FD0-8030-4F58-AABE-A5DBAE776F0B}" dt="2025-02-24T12:05:37.053" v="246" actId="20577"/>
        <pc:sldMkLst>
          <pc:docMk/>
          <pc:sldMk cId="4065862576" sldId="286"/>
        </pc:sldMkLst>
        <pc:spChg chg="mod">
          <ac:chgData name="Anne-Marie Hansen" userId="S::anne-marie.hansen_mau.se#ext#@aarhusuniversitet.onmicrosoft.com::1ee254a2-39d2-4aab-aca8-1ffdae2a895a" providerId="AD" clId="Web-{6F0A1FD0-8030-4F58-AABE-A5DBAE776F0B}" dt="2025-02-24T12:05:37.053" v="246" actId="20577"/>
          <ac:spMkLst>
            <pc:docMk/>
            <pc:sldMk cId="4065862576" sldId="286"/>
            <ac:spMk id="3" creationId="{6E0C358F-F65F-E242-ACE6-4D3E98081FA0}"/>
          </ac:spMkLst>
        </pc:spChg>
      </pc:sldChg>
      <pc:sldChg chg="modSp">
        <pc:chgData name="Anne-Marie Hansen" userId="S::anne-marie.hansen_mau.se#ext#@aarhusuniversitet.onmicrosoft.com::1ee254a2-39d2-4aab-aca8-1ffdae2a895a" providerId="AD" clId="Web-{6F0A1FD0-8030-4F58-AABE-A5DBAE776F0B}" dt="2025-02-24T12:08:28.596" v="305" actId="20577"/>
        <pc:sldMkLst>
          <pc:docMk/>
          <pc:sldMk cId="2690903832" sldId="287"/>
        </pc:sldMkLst>
        <pc:spChg chg="mod">
          <ac:chgData name="Anne-Marie Hansen" userId="S::anne-marie.hansen_mau.se#ext#@aarhusuniversitet.onmicrosoft.com::1ee254a2-39d2-4aab-aca8-1ffdae2a895a" providerId="AD" clId="Web-{6F0A1FD0-8030-4F58-AABE-A5DBAE776F0B}" dt="2025-02-24T12:08:28.596" v="305" actId="20577"/>
          <ac:spMkLst>
            <pc:docMk/>
            <pc:sldMk cId="2690903832" sldId="287"/>
            <ac:spMk id="3" creationId="{6E0C358F-F65F-E242-ACE6-4D3E98081FA0}"/>
          </ac:spMkLst>
        </pc:spChg>
      </pc:sldChg>
      <pc:sldChg chg="del">
        <pc:chgData name="Anne-Marie Hansen" userId="S::anne-marie.hansen_mau.se#ext#@aarhusuniversitet.onmicrosoft.com::1ee254a2-39d2-4aab-aca8-1ffdae2a895a" providerId="AD" clId="Web-{6F0A1FD0-8030-4F58-AABE-A5DBAE776F0B}" dt="2025-02-24T12:00:44.721" v="10"/>
        <pc:sldMkLst>
          <pc:docMk/>
          <pc:sldMk cId="188575307" sldId="297"/>
        </pc:sldMkLst>
      </pc:sldChg>
      <pc:sldChg chg="del">
        <pc:chgData name="Anne-Marie Hansen" userId="S::anne-marie.hansen_mau.se#ext#@aarhusuniversitet.onmicrosoft.com::1ee254a2-39d2-4aab-aca8-1ffdae2a895a" providerId="AD" clId="Web-{6F0A1FD0-8030-4F58-AABE-A5DBAE776F0B}" dt="2025-02-24T12:08:29.408" v="306"/>
        <pc:sldMkLst>
          <pc:docMk/>
          <pc:sldMk cId="1803652585" sldId="298"/>
        </pc:sldMkLst>
      </pc:sldChg>
    </pc:docChg>
  </pc:docChgLst>
</pc:chgInfo>
</file>

<file path=ppt/comments/modernComment_119_D062278C.xml><?xml version="1.0" encoding="utf-8"?>
<p188:cmLst xmlns:a="http://schemas.openxmlformats.org/drawingml/2006/main" xmlns:r="http://schemas.openxmlformats.org/officeDocument/2006/relationships" xmlns:p188="http://schemas.microsoft.com/office/powerpoint/2018/8/main">
  <p188:cm id="{117CACA3-E623-4EB7-B99E-95EF79C0C83C}" authorId="{C496DB69-B44F-CA55-272A-20E29ABF5CAC}" status="resolved" created="2025-02-18T12:00:24.788" complete="100000">
    <ac:txMkLst xmlns:ac="http://schemas.microsoft.com/office/drawing/2013/main/command">
      <pc:docMk xmlns:pc="http://schemas.microsoft.com/office/powerpoint/2013/main/command"/>
      <pc:sldMk xmlns:pc="http://schemas.microsoft.com/office/powerpoint/2013/main/command" cId="3496093580" sldId="281"/>
      <ac:spMk id="3" creationId="{6E0C358F-F65F-E242-ACE6-4D3E98081FA0}"/>
      <ac:txMk cp="0" len="41">
        <ac:context len="1123" hash="148080618"/>
      </ac:txMk>
    </ac:txMkLst>
    <p188:pos x="7839205" y="302712"/>
    <p188:replyLst>
      <p188:reply id="{343D17CA-8523-4482-B61C-FC8AAA02E171}" authorId="{C496DB69-B44F-CA55-272A-20E29ABF5CAC}" created="2025-02-18T12:00:54.195">
        <p188:txBody>
          <a:bodyPr/>
          <a:lstStyle/>
          <a:p>
            <a:r>
              <a:rPr lang="en-US"/>
              <a:t>or Example of eco-system 1? something</a:t>
            </a:r>
          </a:p>
        </p188:txBody>
      </p188:reply>
    </p188:replyLst>
    <p188:txBody>
      <a:bodyPr/>
      <a:lstStyle/>
      <a:p>
        <a:r>
          <a:rPr lang="en-US"/>
          <a:t>Maybe add - Situation 1 or similar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301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2171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3601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6934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603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13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860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43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222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99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803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077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380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019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57" name="Google Shape;57;p1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boords.com/storyboard-template"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38/350669a0"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s://mova.uni.mau.se/"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38/350669a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19_D062278C.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3" name="textruta 2">
            <a:extLst>
              <a:ext uri="{FF2B5EF4-FFF2-40B4-BE49-F238E27FC236}">
                <a16:creationId xmlns:a16="http://schemas.microsoft.com/office/drawing/2014/main" id="{AACB61B2-83B1-4619-CE54-129B4F9B839F}"/>
              </a:ext>
            </a:extLst>
          </p:cNvPr>
          <p:cNvSpPr txBox="1"/>
          <p:nvPr/>
        </p:nvSpPr>
        <p:spPr>
          <a:xfrm>
            <a:off x="3809999" y="2569028"/>
            <a:ext cx="4615366" cy="1323439"/>
          </a:xfrm>
          <a:prstGeom prst="rect">
            <a:avLst/>
          </a:prstGeom>
          <a:noFill/>
        </p:spPr>
        <p:txBody>
          <a:bodyPr wrap="square" rtlCol="0">
            <a:spAutoFit/>
          </a:bodyPr>
          <a:lstStyle/>
          <a:p>
            <a:r>
              <a:rPr lang="en-GB" sz="4000" dirty="0">
                <a:latin typeface="Calibri" panose="020F0502020204030204" pitchFamily="34" charset="0"/>
                <a:cs typeface="Calibri" panose="020F0502020204030204" pitchFamily="34" charset="0"/>
              </a:rPr>
              <a:t>Storytelling about interdependencies</a:t>
            </a:r>
          </a:p>
        </p:txBody>
      </p:sp>
      <p:pic>
        <p:nvPicPr>
          <p:cNvPr id="7" name="Bildobjekt 6" descr="En bild som visar skärmbild, Electric blue, Teckensnitt, Majorelleblå&#10;&#10;Automatiskt genererad beskrivning">
            <a:extLst>
              <a:ext uri="{FF2B5EF4-FFF2-40B4-BE49-F238E27FC236}">
                <a16:creationId xmlns:a16="http://schemas.microsoft.com/office/drawing/2014/main" id="{62A04571-AFBA-E60F-83A9-6341B9B99E08}"/>
              </a:ext>
            </a:extLst>
          </p:cNvPr>
          <p:cNvPicPr>
            <a:picLocks noChangeAspect="1"/>
          </p:cNvPicPr>
          <p:nvPr/>
        </p:nvPicPr>
        <p:blipFill>
          <a:blip r:embed="rId3"/>
          <a:stretch>
            <a:fillRect/>
          </a:stretch>
        </p:blipFill>
        <p:spPr>
          <a:xfrm>
            <a:off x="124235" y="86610"/>
            <a:ext cx="1937481" cy="431424"/>
          </a:xfrm>
          <a:prstGeom prst="rect">
            <a:avLst/>
          </a:prstGeom>
        </p:spPr>
      </p:pic>
      <p:pic>
        <p:nvPicPr>
          <p:cNvPr id="2" name="Bildobjekt 1" descr="En bild som visar Färggrann, konst, siluett&#10;&#10;Automatiskt genererad beskrivning">
            <a:extLst>
              <a:ext uri="{FF2B5EF4-FFF2-40B4-BE49-F238E27FC236}">
                <a16:creationId xmlns:a16="http://schemas.microsoft.com/office/drawing/2014/main" id="{54DC04A2-D7F8-8CC7-576C-F49AF0C0B4BD}"/>
              </a:ext>
            </a:extLst>
          </p:cNvPr>
          <p:cNvPicPr>
            <a:picLocks noChangeAspect="1"/>
          </p:cNvPicPr>
          <p:nvPr/>
        </p:nvPicPr>
        <p:blipFill>
          <a:blip r:embed="rId4"/>
          <a:stretch>
            <a:fillRect/>
          </a:stretch>
        </p:blipFill>
        <p:spPr>
          <a:xfrm>
            <a:off x="10375846" y="123664"/>
            <a:ext cx="1506392" cy="3866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a:rPr>
              <a:t>Considering expertise knowledge</a:t>
            </a:r>
          </a:p>
          <a:p>
            <a:pPr marL="114300" indent="0">
              <a:buNone/>
            </a:pP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Who might designers learn from when designing for/with more-than-humans?</a:t>
            </a: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b="1" dirty="0">
                <a:solidFill>
                  <a:schemeClr val="tx1"/>
                </a:solidFill>
                <a:latin typeface="Calibri" panose="020F0502020204030204" pitchFamily="34" charset="0"/>
                <a:cs typeface="Calibri" panose="020F0502020204030204" pitchFamily="34" charset="0"/>
              </a:rPr>
              <a:t>Ethnography and anthropology, traditional knowledge and Indigenous knowledge … fields inside the humanities:</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kinds of understandings are there in traditional and Indigenous cultures of the ecosystem that you work with?</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kinds of human experiences interacting with the environment generated these understandings?</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How are these understandings conveyed? (For example, through myths, storytelling, cultural activities like singing and dancing, language and naming of things etc.)</a:t>
            </a: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buNone/>
            </a:pPr>
            <a:endParaRPr lang="en-US" sz="2400" dirty="0">
              <a:solidFill>
                <a:schemeClr val="tx1"/>
              </a:solidFill>
              <a:latin typeface="Calibri" panose="020F0502020204030204" pitchFamily="34" charset="0"/>
              <a:cs typeface="Calibri" panose="020F0502020204030204" pitchFamily="34" charset="0"/>
            </a:endParaRPr>
          </a:p>
          <a:p>
            <a:pPr lvl="1"/>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30900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a:rPr>
              <a:t>Considering expertise knowledge</a:t>
            </a:r>
          </a:p>
          <a:p>
            <a:pPr marL="114300" indent="0">
              <a:buNone/>
            </a:pP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Who might designers learn from when designing for/with more-than-humans?</a:t>
            </a: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b="1" dirty="0">
                <a:solidFill>
                  <a:schemeClr val="tx1"/>
                </a:solidFill>
                <a:latin typeface="Calibri" panose="020F0502020204030204" pitchFamily="34" charset="0"/>
                <a:cs typeface="Calibri" panose="020F0502020204030204" pitchFamily="34" charset="0"/>
              </a:rPr>
              <a:t>Local people – typically older people whose professions and ways of life are entangled with the natural environment to a high degree: </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do local people know about the ecosystem that you investigate and design for/with?</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kinds of everyday activities performed by local people are informed by the ecosystem that they are surrounded by?</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Have the local people already developed some ways of living-with local more-than-humans? If yes, in what ways? If no, why not? What prevents them from doing this?</a:t>
            </a:r>
          </a:p>
          <a:p>
            <a:pPr>
              <a:lnSpc>
                <a:spcPct val="100000"/>
              </a:lnSpc>
              <a:buFontTx/>
              <a:buChar char="-"/>
            </a:pPr>
            <a:endParaRPr lang="en-US" b="1"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buNone/>
            </a:pPr>
            <a:endParaRPr lang="en-US" sz="2400" dirty="0">
              <a:solidFill>
                <a:schemeClr val="tx1"/>
              </a:solidFill>
              <a:latin typeface="Calibri" panose="020F0502020204030204" pitchFamily="34" charset="0"/>
              <a:cs typeface="Calibri" panose="020F0502020204030204" pitchFamily="34" charset="0"/>
            </a:endParaRPr>
          </a:p>
          <a:p>
            <a:pPr lvl="1"/>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26764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a:cs typeface="Calibri"/>
              </a:rPr>
              <a:t>Storytelling workshop, step one</a:t>
            </a:r>
          </a:p>
          <a:p>
            <a:pPr marL="114300" indent="0">
              <a:buNone/>
            </a:pP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tx1"/>
                </a:solidFill>
                <a:effectLst/>
                <a:latin typeface="Calibri" panose="020F0502020204030204" pitchFamily="34" charset="0"/>
                <a:cs typeface="Calibri" panose="020F0502020204030204" pitchFamily="34" charset="0"/>
              </a:rPr>
              <a:t>Work together in groups with a selected ecosystem. </a:t>
            </a:r>
            <a:r>
              <a:rPr lang="en-US" dirty="0">
                <a:solidFill>
                  <a:schemeClr val="tx1"/>
                </a:solidFill>
                <a:latin typeface="Calibri" panose="020F0502020204030204" pitchFamily="34" charset="0"/>
                <a:cs typeface="Calibri" panose="020F0502020204030204" pitchFamily="34" charset="0"/>
              </a:rPr>
              <a:t>It can be the ecosystem that is part of the project that you work on in the course. You can also just pick a local ecosystem. Find out who the different more-than-human actors are in the ecosystem that you investigate.</a:t>
            </a:r>
          </a:p>
          <a:p>
            <a:pPr marL="114300" indent="0">
              <a:lnSpc>
                <a:spcPct val="100000"/>
              </a:lnSpc>
              <a:buNone/>
            </a:pPr>
            <a:r>
              <a:rPr lang="en-US" b="0" i="0" dirty="0">
                <a:solidFill>
                  <a:schemeClr val="tx1"/>
                </a:solidFill>
                <a:effectLst/>
                <a:latin typeface="Calibri" panose="020F0502020204030204" pitchFamily="34" charset="0"/>
                <a:cs typeface="Calibri" panose="020F0502020204030204" pitchFamily="34" charset="0"/>
              </a:rPr>
              <a:t>Investigate further through desktop research how these actors are interdependent. When being interdependent of each other, actors rely on each other for survival. For example, one species’ waste material becomes someone else’s food, or something else useful for them.</a:t>
            </a: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tx1"/>
                </a:solidFill>
                <a:effectLst/>
                <a:latin typeface="Calibri" panose="020F0502020204030204" pitchFamily="34" charset="0"/>
                <a:cs typeface="Calibri" panose="020F0502020204030204" pitchFamily="34" charset="0"/>
              </a:rPr>
              <a:t>If you cannot find this information, then consider where you find the expertise.</a:t>
            </a:r>
          </a:p>
          <a:p>
            <a:pPr marL="114300" indent="0">
              <a:lnSpc>
                <a:spcPct val="100000"/>
              </a:lnSpc>
              <a:buNone/>
            </a:pPr>
            <a:r>
              <a:rPr lang="en-US" b="0" i="0" dirty="0">
                <a:solidFill>
                  <a:schemeClr val="tx1"/>
                </a:solidFill>
                <a:effectLst/>
                <a:latin typeface="Calibri" panose="020F0502020204030204" pitchFamily="34" charset="0"/>
                <a:cs typeface="Calibri" panose="020F0502020204030204" pitchFamily="34" charset="0"/>
              </a:rPr>
              <a:t>From what you learn, you can draw a map of interdependencies between the actors in the investigated eco-system.</a:t>
            </a: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buNone/>
            </a:pPr>
            <a:endParaRPr lang="en-US" sz="2400" dirty="0">
              <a:solidFill>
                <a:schemeClr val="tx1"/>
              </a:solidFill>
              <a:latin typeface="Calibri" panose="020F0502020204030204" pitchFamily="34" charset="0"/>
              <a:cs typeface="Calibri" panose="020F0502020204030204" pitchFamily="34" charset="0"/>
            </a:endParaRPr>
          </a:p>
          <a:p>
            <a:pPr lvl="1"/>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419387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panose="020F0502020204030204" pitchFamily="34" charset="0"/>
                <a:cs typeface="Calibri" panose="020F0502020204030204" pitchFamily="34" charset="0"/>
              </a:rPr>
              <a:t>Storytelling workshop, step two</a:t>
            </a:r>
          </a:p>
          <a:p>
            <a:pPr marL="114300" indent="0">
              <a:buNone/>
            </a:pPr>
            <a:endParaRPr lang="sv-SE"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tx1"/>
                </a:solidFill>
                <a:effectLst/>
                <a:latin typeface="Calibri" panose="020F0502020204030204" pitchFamily="34" charset="0"/>
                <a:cs typeface="Calibri" panose="020F0502020204030204" pitchFamily="34" charset="0"/>
              </a:rPr>
              <a:t>When you learned about some interdependencies, draw storyboards or other illustrated descriptions where you show-and-tell how a selection of more-than-humans are interdependent of each other.</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An illustration can for example be of how plant roots and fungi rely on each other for nutrition.</a:t>
            </a: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You should somehow illustrate how humans and more-than-human actors in an ecosystem are interdependent. For example, you can illustrate behaviors and qualities that show interdependence. Provide narratives that illustrate the knowledge that you have gathered.</a:t>
            </a:r>
          </a:p>
          <a:p>
            <a:pPr marL="114300" indent="0">
              <a:lnSpc>
                <a:spcPct val="100000"/>
              </a:lnSpc>
              <a:buNone/>
            </a:pP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buNone/>
            </a:pPr>
            <a:endParaRPr lang="en-GB" sz="2400" dirty="0">
              <a:solidFill>
                <a:schemeClr val="tx1"/>
              </a:solidFill>
              <a:latin typeface="Calibri" panose="020F0502020204030204" pitchFamily="34" charset="0"/>
              <a:cs typeface="Calibri" panose="020F0502020204030204" pitchFamily="34" charset="0"/>
            </a:endParaRPr>
          </a:p>
          <a:p>
            <a:pPr lvl="1"/>
            <a:endParaRPr lang="en-GB"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18006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panose="020F0502020204030204" pitchFamily="34" charset="0"/>
                <a:cs typeface="Calibri" panose="020F0502020204030204" pitchFamily="34" charset="0"/>
              </a:rPr>
              <a:t>Storytelling workshop, step three</a:t>
            </a:r>
          </a:p>
          <a:p>
            <a:pPr marL="114300" indent="0">
              <a:buNone/>
            </a:pPr>
            <a:endParaRPr lang="sv-SE"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At the end of the workshop, we will present the illustrated storyboards to each other in the classroom.</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 storyboard is like a comic strip where you illustrate a narrative experienced by one or more actors. A good length of a story could be just five images. It is also nice to have a few lines of explanation under each image to give the viewer an idea of what is happening in each image. Please visit this website to find storyboard templates that you can print and use: </a:t>
            </a:r>
            <a:r>
              <a:rPr lang="en-US" dirty="0">
                <a:solidFill>
                  <a:schemeClr val="tx1"/>
                </a:solidFill>
                <a:latin typeface="Calibri" panose="020F0502020204030204" pitchFamily="34" charset="0"/>
                <a:cs typeface="Calibri" panose="020F0502020204030204" pitchFamily="34" charset="0"/>
                <a:hlinkClick r:id="rId3"/>
              </a:rPr>
              <a:t>https://boords.com/storyboard-template</a:t>
            </a:r>
            <a:r>
              <a:rPr lang="en-US" dirty="0">
                <a:solidFill>
                  <a:schemeClr val="tx1"/>
                </a:solidFill>
                <a:latin typeface="Calibri" panose="020F0502020204030204" pitchFamily="34" charset="0"/>
                <a:cs typeface="Calibri" panose="020F0502020204030204" pitchFamily="34" charset="0"/>
              </a:rPr>
              <a:t> </a:t>
            </a: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You can also share with us where you gathered the information. What information you lack, and who you consider to talk to to gather the missing information and knowledge. </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An alternative to consulting with experts could be to do your own field studies. Where would you go? How would you gather the information that you need? </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After this sharing, we will </a:t>
            </a:r>
            <a:r>
              <a:rPr lang="en-US" dirty="0">
                <a:solidFill>
                  <a:schemeClr val="tx1"/>
                </a:solidFill>
                <a:latin typeface="Calibri" panose="020F0502020204030204" pitchFamily="34" charset="0"/>
                <a:cs typeface="Arial" panose="020B0604020202020204" pitchFamily="34" charset="0"/>
              </a:rPr>
              <a:t>d</a:t>
            </a:r>
            <a:r>
              <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iscuss</a:t>
            </a:r>
            <a:r>
              <a:rPr lang="en-US" sz="1800" i="1"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rPr>
              <a:t>what designers should pay attention to if designing with or for the situation studied.</a:t>
            </a:r>
            <a:endParaRPr lang="en-GB" sz="2400" dirty="0">
              <a:solidFill>
                <a:schemeClr val="tx1"/>
              </a:solidFill>
              <a:latin typeface="Calibri"/>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71301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panose="020F0502020204030204" pitchFamily="34" charset="0"/>
                <a:cs typeface="Calibri" panose="020F0502020204030204" pitchFamily="34" charset="0"/>
              </a:rPr>
              <a:t>Reflections while telling stories </a:t>
            </a:r>
          </a:p>
          <a:p>
            <a:pPr marL="114300" indent="0">
              <a:buNone/>
            </a:pPr>
            <a:endParaRPr lang="sv-SE"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How might humans become part of the soil community, the ocean community, or another community?</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When becoming aware of how things are interdependent in a local eco-system, how might humans live-with these ecosystems in ways that regenerate them instead of damaging them?</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Are there also technological more-than-humans that could be part of these eco-systems that humans can employ to better live-with an ecological environment?</a:t>
            </a: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What kinds of old nature-cultures (Haraway 2016) exists already where humans have developed ways of living with the local eco-system</a:t>
            </a:r>
            <a:r>
              <a:rPr lang="en-US">
                <a:solidFill>
                  <a:schemeClr val="tx1"/>
                </a:solidFill>
                <a:latin typeface="Calibri" panose="020F0502020204030204" pitchFamily="34" charset="0"/>
                <a:cs typeface="Calibri" panose="020F0502020204030204" pitchFamily="34" charset="0"/>
              </a:rPr>
              <a:t>? </a:t>
            </a:r>
          </a:p>
          <a:p>
            <a:pPr marL="114300" indent="0">
              <a:lnSpc>
                <a:spcPct val="100000"/>
              </a:lnSpc>
              <a:buNone/>
            </a:pPr>
            <a:r>
              <a:rPr lang="en-US">
                <a:solidFill>
                  <a:schemeClr val="tx1"/>
                </a:solidFill>
                <a:latin typeface="Calibri" panose="020F0502020204030204" pitchFamily="34" charset="0"/>
                <a:cs typeface="Calibri" panose="020F0502020204030204" pitchFamily="34" charset="0"/>
              </a:rPr>
              <a:t>And </a:t>
            </a:r>
            <a:r>
              <a:rPr lang="en-US" dirty="0">
                <a:solidFill>
                  <a:schemeClr val="tx1"/>
                </a:solidFill>
                <a:latin typeface="Calibri" panose="020F0502020204030204" pitchFamily="34" charset="0"/>
                <a:cs typeface="Calibri" panose="020F0502020204030204" pitchFamily="34" charset="0"/>
              </a:rPr>
              <a:t>can we develop new nature-cultures that encourage people to live-with the current ecosystems and even regenerate elements of them?</a:t>
            </a: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sz="1200" dirty="0">
                <a:solidFill>
                  <a:schemeClr val="tx1"/>
                </a:solidFill>
                <a:latin typeface="Calibri" panose="020F0502020204030204" pitchFamily="34" charset="0"/>
                <a:cs typeface="Calibri" panose="020F0502020204030204" pitchFamily="34" charset="0"/>
              </a:rPr>
              <a:t>Haraway, Donna (2016) </a:t>
            </a:r>
            <a:r>
              <a:rPr lang="en-US" sz="1200" i="1" dirty="0">
                <a:solidFill>
                  <a:schemeClr val="tx1"/>
                </a:solidFill>
                <a:latin typeface="Calibri" panose="020F0502020204030204" pitchFamily="34" charset="0"/>
                <a:cs typeface="Calibri" panose="020F0502020204030204" pitchFamily="34" charset="0"/>
              </a:rPr>
              <a:t>Staying with the trouble – making kin in the </a:t>
            </a:r>
            <a:r>
              <a:rPr lang="en-US" sz="1200" i="1" dirty="0" err="1">
                <a:solidFill>
                  <a:schemeClr val="tx1"/>
                </a:solidFill>
                <a:latin typeface="Calibri" panose="020F0502020204030204" pitchFamily="34" charset="0"/>
                <a:cs typeface="Calibri" panose="020F0502020204030204" pitchFamily="34" charset="0"/>
              </a:rPr>
              <a:t>Chthulucene</a:t>
            </a:r>
            <a:r>
              <a:rPr lang="en-US" sz="1200" i="1" dirty="0">
                <a:solidFill>
                  <a:schemeClr val="tx1"/>
                </a:solidFill>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Duke University Press.</a:t>
            </a:r>
          </a:p>
          <a:p>
            <a:pPr marL="114300" indent="0">
              <a:lnSpc>
                <a:spcPct val="100000"/>
              </a:lnSpc>
              <a:buNone/>
            </a:pPr>
            <a:endParaRPr lang="en-US" sz="1200"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6144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cs typeface="Calibri"/>
              </a:rPr>
              <a:t>References</a:t>
            </a:r>
            <a:endParaRPr lang="en-GB" sz="3600" dirty="0">
              <a:solidFill>
                <a:schemeClr val="tx1"/>
              </a:solidFill>
              <a:latin typeface="Calibri" panose="020F0502020204030204" pitchFamily="34" charset="0"/>
              <a:cs typeface="Calibri" panose="020F0502020204030204" pitchFamily="34" charset="0"/>
            </a:endParaRPr>
          </a:p>
          <a:p>
            <a:pPr marL="114300" indent="0">
              <a:buNone/>
            </a:pPr>
            <a:endParaRPr lang="sv-SE" b="0" i="0" dirty="0">
              <a:solidFill>
                <a:schemeClr val="tx1"/>
              </a:solidFill>
              <a:effectLst/>
              <a:latin typeface="Calibri" panose="020F0502020204030204" pitchFamily="34" charset="0"/>
              <a:cs typeface="Calibri" panose="020F0502020204030204" pitchFamily="34" charset="0"/>
            </a:endParaRPr>
          </a:p>
          <a:p>
            <a:pPr marL="114300" indent="0">
              <a:lnSpc>
                <a:spcPct val="107000"/>
              </a:lnSpc>
              <a:spcAft>
                <a:spcPts val="800"/>
              </a:spcAft>
              <a:buNone/>
            </a:pPr>
            <a:r>
              <a:rPr lang="sv-SE" sz="1800" err="1">
                <a:solidFill>
                  <a:schemeClr val="tx1"/>
                </a:solidFill>
                <a:effectLst/>
                <a:latin typeface="Calibri"/>
                <a:ea typeface="Calibri"/>
                <a:cs typeface="Calibri"/>
              </a:rPr>
              <a:t>Bellacasa</a:t>
            </a:r>
            <a:r>
              <a:rPr lang="sv-SE" sz="1800" dirty="0">
                <a:solidFill>
                  <a:schemeClr val="tx1"/>
                </a:solidFill>
                <a:effectLst/>
                <a:latin typeface="Calibri"/>
                <a:ea typeface="Calibri"/>
                <a:cs typeface="Calibri"/>
              </a:rPr>
              <a:t>, Maria </a:t>
            </a:r>
            <a:r>
              <a:rPr lang="sv-SE" sz="1800" err="1">
                <a:solidFill>
                  <a:schemeClr val="tx1"/>
                </a:solidFill>
                <a:effectLst/>
                <a:latin typeface="Calibri"/>
                <a:ea typeface="Calibri"/>
                <a:cs typeface="Calibri"/>
              </a:rPr>
              <a:t>Puig</a:t>
            </a:r>
            <a:r>
              <a:rPr lang="sv-SE" sz="1800" dirty="0">
                <a:solidFill>
                  <a:schemeClr val="tx1"/>
                </a:solidFill>
                <a:effectLst/>
                <a:latin typeface="Calibri"/>
                <a:ea typeface="Calibri"/>
                <a:cs typeface="Calibri"/>
              </a:rPr>
              <a:t> de la. </a:t>
            </a:r>
            <a:r>
              <a:rPr lang="en-US" sz="1800" dirty="0">
                <a:solidFill>
                  <a:schemeClr val="tx1"/>
                </a:solidFill>
                <a:effectLst/>
                <a:latin typeface="Calibri"/>
                <a:ea typeface="Calibri"/>
                <a:cs typeface="Calibri"/>
              </a:rPr>
              <a:t>(2017).</a:t>
            </a:r>
            <a:r>
              <a:rPr lang="en-US" sz="1800" i="1" dirty="0">
                <a:solidFill>
                  <a:schemeClr val="tx1"/>
                </a:solidFill>
                <a:effectLst/>
                <a:latin typeface="Calibri"/>
                <a:ea typeface="Calibri"/>
                <a:cs typeface="Calibri"/>
              </a:rPr>
              <a:t> Matters of care - speculative ethics in more than human worlds</a:t>
            </a:r>
            <a:r>
              <a:rPr lang="en-US" sz="1800" dirty="0">
                <a:solidFill>
                  <a:schemeClr val="tx1"/>
                </a:solidFill>
                <a:effectLst/>
                <a:latin typeface="Calibri"/>
                <a:ea typeface="Calibri"/>
                <a:cs typeface="Calibri"/>
              </a:rPr>
              <a:t>. University of Minnesota Press. Pages: 183-195 from section: ”From Production to Service – and Care?” to section “Making Time for Soil (Care)”</a:t>
            </a:r>
          </a:p>
          <a:p>
            <a:pPr marL="114300" indent="0">
              <a:lnSpc>
                <a:spcPct val="107000"/>
              </a:lnSpc>
              <a:spcAft>
                <a:spcPts val="800"/>
              </a:spcAft>
              <a:buNone/>
            </a:pPr>
            <a:r>
              <a:rPr lang="en-US" dirty="0">
                <a:solidFill>
                  <a:schemeClr val="tx1"/>
                </a:solidFill>
                <a:latin typeface="Calibri"/>
                <a:cs typeface="Calibri"/>
              </a:rPr>
              <a:t>Haraway, Donna (2016) </a:t>
            </a:r>
            <a:r>
              <a:rPr lang="en-US" i="1" dirty="0">
                <a:solidFill>
                  <a:schemeClr val="tx1"/>
                </a:solidFill>
                <a:latin typeface="Calibri"/>
                <a:cs typeface="Calibri"/>
              </a:rPr>
              <a:t>Staying with the trouble – making kin in the </a:t>
            </a:r>
            <a:r>
              <a:rPr lang="en-US" i="1" err="1">
                <a:solidFill>
                  <a:schemeClr val="tx1"/>
                </a:solidFill>
                <a:latin typeface="Calibri"/>
                <a:cs typeface="Calibri"/>
              </a:rPr>
              <a:t>Chthulucene</a:t>
            </a:r>
            <a:r>
              <a:rPr lang="en-US" i="1" dirty="0">
                <a:solidFill>
                  <a:schemeClr val="tx1"/>
                </a:solidFill>
                <a:latin typeface="Calibri"/>
                <a:cs typeface="Calibri"/>
              </a:rPr>
              <a:t>. </a:t>
            </a:r>
            <a:r>
              <a:rPr lang="en-US" dirty="0">
                <a:solidFill>
                  <a:schemeClr val="tx1"/>
                </a:solidFill>
                <a:latin typeface="Calibri"/>
                <a:cs typeface="Calibri"/>
              </a:rPr>
              <a:t>Duke University Press.</a:t>
            </a:r>
          </a:p>
          <a:p>
            <a:pPr marL="114300" indent="0">
              <a:lnSpc>
                <a:spcPct val="107000"/>
              </a:lnSpc>
              <a:spcAft>
                <a:spcPts val="800"/>
              </a:spcAft>
              <a:buNone/>
            </a:pPr>
            <a:r>
              <a:rPr lang="en-US" sz="1800" dirty="0">
                <a:solidFill>
                  <a:schemeClr val="tx1"/>
                </a:solidFill>
                <a:effectLst/>
                <a:latin typeface="Calibri"/>
                <a:ea typeface="Calibri"/>
                <a:cs typeface="Calibri"/>
              </a:rPr>
              <a:t>Martin, Bruce. and Hanington, Bella (2019) </a:t>
            </a:r>
            <a:r>
              <a:rPr lang="en-US" sz="1800" i="1" dirty="0">
                <a:solidFill>
                  <a:schemeClr val="tx1"/>
                </a:solidFill>
                <a:effectLst/>
                <a:latin typeface="Calibri"/>
                <a:ea typeface="Calibri"/>
                <a:cs typeface="Calibri"/>
              </a:rPr>
              <a:t>Universal methods of design: 125 ways to research complex problems, develop innovative ideas, and design effective solutions</a:t>
            </a:r>
            <a:r>
              <a:rPr lang="en-US" sz="1800" dirty="0">
                <a:solidFill>
                  <a:schemeClr val="tx1"/>
                </a:solidFill>
                <a:effectLst/>
                <a:latin typeface="Calibri"/>
                <a:ea typeface="Calibri"/>
                <a:cs typeface="Calibri"/>
              </a:rPr>
              <a:t>. USA: Rockport Publishers. Pages: </a:t>
            </a:r>
            <a:r>
              <a:rPr lang="sv-SE" dirty="0">
                <a:solidFill>
                  <a:schemeClr val="tx1"/>
                </a:solidFill>
                <a:latin typeface="Calibri"/>
                <a:ea typeface="Calibri"/>
              </a:rPr>
              <a:t>212-213.</a:t>
            </a:r>
            <a:endParaRPr lang="en-US" sz="1800" dirty="0">
              <a:solidFill>
                <a:schemeClr val="tx1"/>
              </a:solidFill>
              <a:effectLst/>
              <a:latin typeface="Calibri"/>
              <a:ea typeface="Calibri"/>
            </a:endParaRPr>
          </a:p>
          <a:p>
            <a:pPr marL="114300" indent="0">
              <a:lnSpc>
                <a:spcPct val="107000"/>
              </a:lnSpc>
              <a:spcAft>
                <a:spcPts val="800"/>
              </a:spcAft>
              <a:buNone/>
            </a:pPr>
            <a:r>
              <a:rPr lang="en-US" sz="1800" dirty="0">
                <a:solidFill>
                  <a:schemeClr val="tx1"/>
                </a:solidFill>
                <a:effectLst/>
                <a:latin typeface="Calibri"/>
                <a:ea typeface="Calibri"/>
              </a:rPr>
              <a:t>Pimm, Stuart. L., Lawton, J. H. and Cohen, J. E. (1991). Food web patterns and their consequences. </a:t>
            </a:r>
            <a:r>
              <a:rPr lang="en-US" sz="1800" i="1" dirty="0">
                <a:solidFill>
                  <a:schemeClr val="tx1"/>
                </a:solidFill>
                <a:effectLst/>
                <a:latin typeface="Calibri"/>
                <a:ea typeface="Calibri"/>
              </a:rPr>
              <a:t>Nature</a:t>
            </a:r>
            <a:r>
              <a:rPr lang="en-US" sz="1800" dirty="0">
                <a:solidFill>
                  <a:schemeClr val="tx1"/>
                </a:solidFill>
                <a:effectLst/>
                <a:latin typeface="Calibri"/>
                <a:ea typeface="Calibri"/>
              </a:rPr>
              <a:t> </a:t>
            </a:r>
            <a:r>
              <a:rPr lang="en-US" sz="1800" i="1" dirty="0">
                <a:solidFill>
                  <a:schemeClr val="tx1"/>
                </a:solidFill>
                <a:effectLst/>
                <a:latin typeface="Calibri"/>
                <a:ea typeface="Calibri"/>
              </a:rPr>
              <a:t>350</a:t>
            </a:r>
            <a:r>
              <a:rPr lang="en-US" sz="1800" dirty="0">
                <a:solidFill>
                  <a:schemeClr val="tx1"/>
                </a:solidFill>
                <a:effectLst/>
                <a:latin typeface="Calibri"/>
                <a:ea typeface="Calibri"/>
              </a:rPr>
              <a:t>, 669-674. Doi: </a:t>
            </a:r>
            <a:r>
              <a:rPr lang="en-US" sz="1800" dirty="0">
                <a:solidFill>
                  <a:schemeClr val="tx1"/>
                </a:solidFill>
                <a:effectLst/>
                <a:latin typeface="Calibri"/>
                <a:ea typeface="Calibri"/>
                <a:hlinkClick r:id="rId3">
                  <a:extLst>
                    <a:ext uri="{A12FA001-AC4F-418D-AE19-62706E023703}">
                      <ahyp:hlinkClr xmlns:ahyp="http://schemas.microsoft.com/office/drawing/2018/hyperlinkcolor" val="tx"/>
                    </a:ext>
                  </a:extLst>
                </a:hlinkClick>
              </a:rPr>
              <a:t>https://doi.org/10.1038/350669a0</a:t>
            </a:r>
            <a:endParaRPr lang="en-US" sz="1800" dirty="0">
              <a:solidFill>
                <a:schemeClr val="tx1"/>
              </a:solidFill>
              <a:effectLst/>
              <a:latin typeface="Calibri"/>
              <a:ea typeface="Calibri"/>
            </a:endParaRPr>
          </a:p>
        </p:txBody>
      </p:sp>
      <p:pic>
        <p:nvPicPr>
          <p:cNvPr id="5" name="Bildobjekt 4" descr="En bild som visar Färggrann, konst, siluett&#10;&#10;Automatiskt genererad beskrivning">
            <a:extLst>
              <a:ext uri="{FF2B5EF4-FFF2-40B4-BE49-F238E27FC236}">
                <a16:creationId xmlns:a16="http://schemas.microsoft.com/office/drawing/2014/main" id="{74CF4F63-5982-547C-613F-52608AAD8EE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11562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72575" y="1699612"/>
            <a:ext cx="116205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67875" y="1028247"/>
            <a:ext cx="10960100" cy="4351200"/>
          </a:xfrm>
        </p:spPr>
        <p:txBody>
          <a:bodyPr/>
          <a:lstStyle/>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b="0" i="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sv-SE" b="0" i="0" dirty="0" err="1">
                <a:solidFill>
                  <a:schemeClr val="tx1"/>
                </a:solidFill>
                <a:effectLst/>
                <a:latin typeface="Calibri"/>
                <a:cs typeface="Calibri"/>
              </a:rPr>
              <a:t>This</a:t>
            </a:r>
            <a:r>
              <a:rPr lang="sv-SE" b="0" i="0" dirty="0">
                <a:solidFill>
                  <a:schemeClr val="tx1"/>
                </a:solidFill>
                <a:effectLst/>
                <a:latin typeface="Calibri"/>
                <a:cs typeface="Calibri"/>
              </a:rPr>
              <a:t> </a:t>
            </a:r>
            <a:r>
              <a:rPr lang="sv-SE" b="0" i="0" dirty="0" err="1">
                <a:solidFill>
                  <a:schemeClr val="tx1"/>
                </a:solidFill>
                <a:effectLst/>
                <a:latin typeface="Calibri"/>
                <a:cs typeface="Calibri"/>
              </a:rPr>
              <a:t>teaching</a:t>
            </a:r>
            <a:r>
              <a:rPr lang="sv-SE" b="0" i="0" dirty="0">
                <a:solidFill>
                  <a:schemeClr val="tx1"/>
                </a:solidFill>
                <a:effectLst/>
                <a:latin typeface="Calibri"/>
                <a:cs typeface="Calibri"/>
              </a:rPr>
              <a:t> </a:t>
            </a:r>
            <a:r>
              <a:rPr lang="sv-SE" b="0" i="0" dirty="0" err="1">
                <a:solidFill>
                  <a:schemeClr val="tx1"/>
                </a:solidFill>
                <a:effectLst/>
                <a:latin typeface="Calibri"/>
                <a:cs typeface="Calibri"/>
              </a:rPr>
              <a:t>activity</a:t>
            </a:r>
            <a:r>
              <a:rPr lang="sv-SE" dirty="0">
                <a:solidFill>
                  <a:schemeClr val="tx1"/>
                </a:solidFill>
                <a:latin typeface="Calibri"/>
                <a:cs typeface="Calibri"/>
              </a:rPr>
              <a:t> </a:t>
            </a:r>
            <a:r>
              <a:rPr lang="sv-SE" dirty="0" err="1">
                <a:solidFill>
                  <a:schemeClr val="tx1"/>
                </a:solidFill>
                <a:latin typeface="Calibri"/>
                <a:cs typeface="Calibri"/>
              </a:rPr>
              <a:t>was</a:t>
            </a:r>
            <a:r>
              <a:rPr lang="sv-SE" dirty="0">
                <a:solidFill>
                  <a:schemeClr val="tx1"/>
                </a:solidFill>
                <a:latin typeface="Calibri"/>
                <a:cs typeface="Calibri"/>
              </a:rPr>
              <a:t> </a:t>
            </a:r>
            <a:r>
              <a:rPr lang="sv-SE" dirty="0" err="1">
                <a:solidFill>
                  <a:schemeClr val="tx1"/>
                </a:solidFill>
                <a:latin typeface="Calibri"/>
                <a:cs typeface="Calibri"/>
              </a:rPr>
              <a:t>developed</a:t>
            </a:r>
            <a:r>
              <a:rPr lang="sv-SE" dirty="0">
                <a:solidFill>
                  <a:schemeClr val="tx1"/>
                </a:solidFill>
                <a:latin typeface="Calibri"/>
                <a:cs typeface="Calibri"/>
              </a:rPr>
              <a:t> as part </a:t>
            </a:r>
            <a:r>
              <a:rPr lang="sv-SE" dirty="0" err="1">
                <a:solidFill>
                  <a:schemeClr val="tx1"/>
                </a:solidFill>
                <a:latin typeface="Calibri"/>
                <a:cs typeface="Calibri"/>
              </a:rPr>
              <a:t>of</a:t>
            </a:r>
            <a:r>
              <a:rPr lang="sv-SE" dirty="0">
                <a:solidFill>
                  <a:schemeClr val="tx1"/>
                </a:solidFill>
                <a:latin typeface="Calibri"/>
                <a:cs typeface="Calibri"/>
              </a:rPr>
              <a:t> the MOVA </a:t>
            </a:r>
            <a:r>
              <a:rPr lang="sv-SE" dirty="0" err="1">
                <a:solidFill>
                  <a:schemeClr val="tx1"/>
                </a:solidFill>
                <a:latin typeface="Calibri"/>
                <a:cs typeface="Calibri"/>
              </a:rPr>
              <a:t>project</a:t>
            </a:r>
            <a:r>
              <a:rPr lang="sv-SE" dirty="0">
                <a:solidFill>
                  <a:schemeClr val="tx1"/>
                </a:solidFill>
                <a:latin typeface="Calibri"/>
                <a:cs typeface="Calibri"/>
              </a:rPr>
              <a:t> co-</a:t>
            </a:r>
            <a:r>
              <a:rPr lang="sv-SE" dirty="0" err="1">
                <a:solidFill>
                  <a:schemeClr val="tx1"/>
                </a:solidFill>
                <a:latin typeface="Calibri"/>
                <a:cs typeface="Calibri"/>
              </a:rPr>
              <a:t>funded</a:t>
            </a:r>
            <a:r>
              <a:rPr lang="sv-SE" dirty="0">
                <a:solidFill>
                  <a:schemeClr val="tx1"/>
                </a:solidFill>
                <a:latin typeface="Calibri"/>
                <a:cs typeface="Calibri"/>
              </a:rPr>
              <a:t> by the </a:t>
            </a:r>
            <a:r>
              <a:rPr lang="sv-SE" dirty="0" err="1">
                <a:solidFill>
                  <a:schemeClr val="tx1"/>
                </a:solidFill>
                <a:latin typeface="Calibri"/>
                <a:cs typeface="Calibri"/>
              </a:rPr>
              <a:t>European</a:t>
            </a:r>
            <a:r>
              <a:rPr lang="sv-SE" dirty="0">
                <a:solidFill>
                  <a:schemeClr val="tx1"/>
                </a:solidFill>
                <a:latin typeface="Calibri"/>
                <a:cs typeface="Calibri"/>
              </a:rPr>
              <a:t> Union. </a:t>
            </a:r>
            <a:r>
              <a:rPr lang="sv-SE" dirty="0">
                <a:solidFill>
                  <a:schemeClr val="tx1"/>
                </a:solidFill>
                <a:latin typeface="Calibri"/>
                <a:cs typeface="Calibri"/>
                <a:hlinkClick r:id="rId3">
                  <a:extLst>
                    <a:ext uri="{A12FA001-AC4F-418D-AE19-62706E023703}">
                      <ahyp:hlinkClr xmlns:ahyp="http://schemas.microsoft.com/office/drawing/2018/hyperlinkcolor" val="tx"/>
                    </a:ext>
                  </a:extLst>
                </a:hlinkClick>
              </a:rPr>
              <a:t>https://mova.uni.mau.se/</a:t>
            </a:r>
            <a:endParaRPr lang="sv-SE" dirty="0">
              <a:solidFill>
                <a:schemeClr val="tx1"/>
              </a:solidFill>
              <a:latin typeface="Calibri"/>
              <a:cs typeface="Calibri"/>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sp>
        <p:nvSpPr>
          <p:cNvPr id="5" name="textruta 4">
            <a:extLst>
              <a:ext uri="{FF2B5EF4-FFF2-40B4-BE49-F238E27FC236}">
                <a16:creationId xmlns:a16="http://schemas.microsoft.com/office/drawing/2014/main" id="{C8BF4586-C96B-8727-94C4-75F524140D35}"/>
              </a:ext>
            </a:extLst>
          </p:cNvPr>
          <p:cNvSpPr txBox="1"/>
          <p:nvPr/>
        </p:nvSpPr>
        <p:spPr>
          <a:xfrm>
            <a:off x="768826" y="5827643"/>
            <a:ext cx="11125200" cy="461665"/>
          </a:xfrm>
          <a:prstGeom prst="rect">
            <a:avLst/>
          </a:prstGeom>
          <a:noFill/>
        </p:spPr>
        <p:txBody>
          <a:bodyPr wrap="square">
            <a:spAutoFit/>
          </a:bodyPr>
          <a:lstStyle/>
          <a:p>
            <a:r>
              <a:rPr lang="sv-SE" sz="1200" b="0" i="0" err="1">
                <a:solidFill>
                  <a:srgbClr val="404040"/>
                </a:solidFill>
                <a:effectLst/>
                <a:latin typeface="Calibri" panose="020F0502020204030204" pitchFamily="34" charset="0"/>
                <a:cs typeface="Calibri" panose="020F0502020204030204" pitchFamily="34" charset="0"/>
              </a:rPr>
              <a:t>Disclaimer</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Funded</a:t>
            </a:r>
            <a:r>
              <a:rPr lang="sv-SE" sz="1200" b="0" i="0">
                <a:solidFill>
                  <a:srgbClr val="404040"/>
                </a:solidFill>
                <a:effectLst/>
                <a:latin typeface="Calibri" panose="020F0502020204030204" pitchFamily="34" charset="0"/>
                <a:cs typeface="Calibri" panose="020F0502020204030204" pitchFamily="34" charset="0"/>
              </a:rPr>
              <a:t> by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a:t>
            </a:r>
            <a:r>
              <a:rPr lang="sv-SE" sz="1200" b="0" i="0" err="1">
                <a:solidFill>
                  <a:srgbClr val="404040"/>
                </a:solidFill>
                <a:effectLst/>
                <a:latin typeface="Calibri" panose="020F0502020204030204" pitchFamily="34" charset="0"/>
                <a:cs typeface="Calibri" panose="020F0502020204030204" pitchFamily="34" charset="0"/>
              </a:rPr>
              <a:t>Views</a:t>
            </a:r>
            <a:r>
              <a:rPr lang="sv-SE" sz="1200" b="0" i="0">
                <a:solidFill>
                  <a:srgbClr val="404040"/>
                </a:solidFill>
                <a:effectLst/>
                <a:latin typeface="Calibri" panose="020F0502020204030204" pitchFamily="34" charset="0"/>
                <a:cs typeface="Calibri" panose="020F0502020204030204" pitchFamily="34" charset="0"/>
              </a:rPr>
              <a:t> and opinions </a:t>
            </a:r>
            <a:r>
              <a:rPr lang="sv-SE" sz="1200" b="0" i="0" err="1">
                <a:solidFill>
                  <a:srgbClr val="404040"/>
                </a:solidFill>
                <a:effectLst/>
                <a:latin typeface="Calibri" panose="020F0502020204030204" pitchFamily="34" charset="0"/>
                <a:cs typeface="Calibri" panose="020F0502020204030204" pitchFamily="34" charset="0"/>
              </a:rPr>
              <a:t>expressed</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are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however</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those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of</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author</a:t>
            </a:r>
            <a:r>
              <a:rPr lang="sv-SE" sz="1200" b="0" i="0">
                <a:solidFill>
                  <a:srgbClr val="404040"/>
                </a:solidFill>
                <a:effectLst/>
                <a:latin typeface="Calibri" panose="020F0502020204030204" pitchFamily="34" charset="0"/>
                <a:cs typeface="Calibri" panose="020F0502020204030204" pitchFamily="34" charset="0"/>
              </a:rPr>
              <a:t>(s) </a:t>
            </a:r>
            <a:r>
              <a:rPr lang="sv-SE" sz="1200" b="0" i="0" err="1">
                <a:solidFill>
                  <a:srgbClr val="404040"/>
                </a:solidFill>
                <a:effectLst/>
                <a:latin typeface="Calibri" panose="020F0502020204030204" pitchFamily="34" charset="0"/>
                <a:cs typeface="Calibri" panose="020F0502020204030204" pitchFamily="34" charset="0"/>
              </a:rPr>
              <a:t>only</a:t>
            </a:r>
            <a:r>
              <a:rPr lang="sv-SE" sz="1200" b="0" i="0">
                <a:solidFill>
                  <a:srgbClr val="404040"/>
                </a:solidFill>
                <a:effectLst/>
                <a:latin typeface="Calibri" panose="020F0502020204030204" pitchFamily="34" charset="0"/>
                <a:cs typeface="Calibri" panose="020F0502020204030204" pitchFamily="34" charset="0"/>
              </a:rPr>
              <a:t> and do not </a:t>
            </a:r>
            <a:r>
              <a:rPr lang="sv-SE" sz="1200" b="0" i="0" err="1">
                <a:solidFill>
                  <a:srgbClr val="404040"/>
                </a:solidFill>
                <a:effectLst/>
                <a:latin typeface="Calibri" panose="020F0502020204030204" pitchFamily="34" charset="0"/>
                <a:cs typeface="Calibri" panose="020F0502020204030204" pitchFamily="34" charset="0"/>
              </a:rPr>
              <a:t>necessarily</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reflect</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those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of</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or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Education</a:t>
            </a:r>
            <a:r>
              <a:rPr lang="sv-SE" sz="1200" b="0" i="0">
                <a:solidFill>
                  <a:srgbClr val="404040"/>
                </a:solidFill>
                <a:effectLst/>
                <a:latin typeface="Calibri" panose="020F0502020204030204" pitchFamily="34" charset="0"/>
                <a:cs typeface="Calibri" panose="020F0502020204030204" pitchFamily="34" charset="0"/>
              </a:rPr>
              <a:t> and Culture </a:t>
            </a:r>
            <a:r>
              <a:rPr lang="sv-SE" sz="1200" b="0" i="0" err="1">
                <a:solidFill>
                  <a:srgbClr val="404040"/>
                </a:solidFill>
                <a:effectLst/>
                <a:latin typeface="Calibri" panose="020F0502020204030204" pitchFamily="34" charset="0"/>
                <a:cs typeface="Calibri" panose="020F0502020204030204" pitchFamily="34" charset="0"/>
              </a:rPr>
              <a:t>Executive</a:t>
            </a:r>
            <a:r>
              <a:rPr lang="sv-SE" sz="1200" b="0" i="0">
                <a:solidFill>
                  <a:srgbClr val="404040"/>
                </a:solidFill>
                <a:effectLst/>
                <a:latin typeface="Calibri" panose="020F0502020204030204" pitchFamily="34" charset="0"/>
                <a:cs typeface="Calibri" panose="020F0502020204030204" pitchFamily="34" charset="0"/>
              </a:rPr>
              <a:t> Agency (EACEA). </a:t>
            </a:r>
            <a:r>
              <a:rPr lang="sv-SE" sz="1200" b="0" i="0" err="1">
                <a:solidFill>
                  <a:srgbClr val="404040"/>
                </a:solidFill>
                <a:effectLst/>
                <a:latin typeface="Calibri" panose="020F0502020204030204" pitchFamily="34" charset="0"/>
                <a:cs typeface="Calibri" panose="020F0502020204030204" pitchFamily="34" charset="0"/>
              </a:rPr>
              <a:t>Neither</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nor EACEA </a:t>
            </a:r>
            <a:r>
              <a:rPr lang="sv-SE" sz="1200" b="0" i="0" err="1">
                <a:solidFill>
                  <a:srgbClr val="404040"/>
                </a:solidFill>
                <a:effectLst/>
                <a:latin typeface="Calibri" panose="020F0502020204030204" pitchFamily="34" charset="0"/>
                <a:cs typeface="Calibri" panose="020F0502020204030204" pitchFamily="34" charset="0"/>
              </a:rPr>
              <a:t>can</a:t>
            </a:r>
            <a:r>
              <a:rPr lang="sv-SE" sz="1200" b="0" i="0">
                <a:solidFill>
                  <a:srgbClr val="404040"/>
                </a:solidFill>
                <a:effectLst/>
                <a:latin typeface="Calibri" panose="020F0502020204030204" pitchFamily="34" charset="0"/>
                <a:cs typeface="Calibri" panose="020F0502020204030204" pitchFamily="34" charset="0"/>
              </a:rPr>
              <a:t> be </a:t>
            </a:r>
            <a:r>
              <a:rPr lang="sv-SE" sz="1200" b="0" i="0" err="1">
                <a:solidFill>
                  <a:srgbClr val="404040"/>
                </a:solidFill>
                <a:effectLst/>
                <a:latin typeface="Calibri" panose="020F0502020204030204" pitchFamily="34" charset="0"/>
                <a:cs typeface="Calibri" panose="020F0502020204030204" pitchFamily="34" charset="0"/>
              </a:rPr>
              <a:t>held</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responsible</a:t>
            </a:r>
            <a:r>
              <a:rPr lang="sv-SE" sz="1200" b="0" i="0">
                <a:solidFill>
                  <a:srgbClr val="404040"/>
                </a:solidFill>
                <a:effectLst/>
                <a:latin typeface="Calibri" panose="020F0502020204030204" pitchFamily="34" charset="0"/>
                <a:cs typeface="Calibri" panose="020F0502020204030204" pitchFamily="34" charset="0"/>
              </a:rPr>
              <a:t> for </a:t>
            </a:r>
            <a:r>
              <a:rPr lang="sv-SE" sz="1200" b="0" i="0" err="1">
                <a:solidFill>
                  <a:srgbClr val="404040"/>
                </a:solidFill>
                <a:effectLst/>
                <a:latin typeface="Calibri" panose="020F0502020204030204" pitchFamily="34" charset="0"/>
                <a:cs typeface="Calibri" panose="020F0502020204030204" pitchFamily="34" charset="0"/>
              </a:rPr>
              <a:t>them</a:t>
            </a:r>
            <a:r>
              <a:rPr lang="sv-SE" sz="1200" b="0" i="0">
                <a:solidFill>
                  <a:srgbClr val="404040"/>
                </a:solidFill>
                <a:effectLst/>
                <a:latin typeface="Calibri" panose="020F0502020204030204" pitchFamily="34" charset="0"/>
                <a:cs typeface="Calibri" panose="020F0502020204030204" pitchFamily="34" charset="0"/>
              </a:rPr>
              <a:t>.</a:t>
            </a:r>
            <a:endParaRPr lang="en-GB" sz="1200">
              <a:latin typeface="Calibri" panose="020F0502020204030204" pitchFamily="34" charset="0"/>
              <a:cs typeface="Calibri" panose="020F0502020204030204" pitchFamily="34" charset="0"/>
            </a:endParaRPr>
          </a:p>
        </p:txBody>
      </p:sp>
      <p:pic>
        <p:nvPicPr>
          <p:cNvPr id="8" name="Bildobjekt 7" descr="En bild som visar skärmbild, Electric blue, Teckensnitt, Majorelleblå&#10;&#10;Automatiskt genererad beskrivning">
            <a:extLst>
              <a:ext uri="{FF2B5EF4-FFF2-40B4-BE49-F238E27FC236}">
                <a16:creationId xmlns:a16="http://schemas.microsoft.com/office/drawing/2014/main" id="{3507B513-DB5F-51C2-86B0-5806EB90CF9C}"/>
              </a:ext>
            </a:extLst>
          </p:cNvPr>
          <p:cNvPicPr>
            <a:picLocks noChangeAspect="1"/>
          </p:cNvPicPr>
          <p:nvPr/>
        </p:nvPicPr>
        <p:blipFill>
          <a:blip r:embed="rId4"/>
          <a:stretch>
            <a:fillRect/>
          </a:stretch>
        </p:blipFill>
        <p:spPr>
          <a:xfrm>
            <a:off x="3345435" y="3205638"/>
            <a:ext cx="5501131" cy="1224951"/>
          </a:xfrm>
          <a:prstGeom prst="rect">
            <a:avLst/>
          </a:prstGeom>
        </p:spPr>
      </p:pic>
      <p:pic>
        <p:nvPicPr>
          <p:cNvPr id="6" name="Bildobjekt 5" descr="En bild som visar Färggrann, konst, siluett&#10;&#10;Automatiskt genererad beskrivning">
            <a:extLst>
              <a:ext uri="{FF2B5EF4-FFF2-40B4-BE49-F238E27FC236}">
                <a16:creationId xmlns:a16="http://schemas.microsoft.com/office/drawing/2014/main" id="{CA81504A-1A3C-7F79-8086-08EAFB719FF5}"/>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566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7A063A-3E7E-9432-A89D-B589222544A7}"/>
              </a:ext>
            </a:extLst>
          </p:cNvPr>
          <p:cNvSpPr>
            <a:spLocks noGrp="1"/>
          </p:cNvSpPr>
          <p:nvPr>
            <p:ph type="body" idx="1"/>
          </p:nvPr>
        </p:nvSpPr>
        <p:spPr>
          <a:xfrm>
            <a:off x="733100" y="1674627"/>
            <a:ext cx="5015700" cy="4555200"/>
          </a:xfrm>
        </p:spPr>
        <p:txBody>
          <a:bodyPr>
            <a:normAutofit/>
          </a:bodyPr>
          <a:lstStyle/>
          <a:p>
            <a:pPr marL="139700" indent="0">
              <a:lnSpc>
                <a:spcPct val="114999"/>
              </a:lnSpc>
              <a:buNone/>
            </a:pPr>
            <a:r>
              <a:rPr lang="en-US" sz="3600" dirty="0">
                <a:solidFill>
                  <a:schemeClr val="tx1"/>
                </a:solidFill>
                <a:latin typeface="Calibri"/>
                <a:ea typeface="Calibri"/>
                <a:cs typeface="Calibri"/>
              </a:rPr>
              <a:t>Summary </a:t>
            </a:r>
            <a:endParaRPr lang="en-US" dirty="0"/>
          </a:p>
          <a:p>
            <a:pPr marL="139700" indent="0">
              <a:lnSpc>
                <a:spcPct val="114999"/>
              </a:lnSpc>
              <a:buNone/>
            </a:pPr>
            <a:r>
              <a:rPr lang="en-US" sz="1800" dirty="0">
                <a:solidFill>
                  <a:schemeClr val="tx1"/>
                </a:solidFill>
                <a:effectLst/>
                <a:latin typeface="Calibri"/>
                <a:ea typeface="Calibri"/>
              </a:rPr>
              <a:t>This teaching activity engages </a:t>
            </a:r>
            <a:r>
              <a:rPr lang="en-US" sz="1800" dirty="0">
                <a:solidFill>
                  <a:schemeClr val="tx1"/>
                </a:solidFill>
                <a:latin typeface="Calibri"/>
                <a:ea typeface="Calibri"/>
              </a:rPr>
              <a:t>students in</a:t>
            </a:r>
            <a:r>
              <a:rPr lang="en-US" sz="1800" dirty="0">
                <a:solidFill>
                  <a:schemeClr val="tx1"/>
                </a:solidFill>
                <a:effectLst/>
                <a:latin typeface="Calibri"/>
                <a:ea typeface="Calibri"/>
              </a:rPr>
              <a:t> considerations on how humans and more-than-humans are interdependent. </a:t>
            </a:r>
            <a:r>
              <a:rPr lang="en-US" sz="1800" dirty="0">
                <a:solidFill>
                  <a:schemeClr val="tx1"/>
                </a:solidFill>
                <a:latin typeface="Calibri"/>
                <a:ea typeface="Calibri"/>
              </a:rPr>
              <a:t>Students work</a:t>
            </a:r>
            <a:r>
              <a:rPr lang="en-US" sz="1800" dirty="0">
                <a:solidFill>
                  <a:schemeClr val="tx1"/>
                </a:solidFill>
                <a:effectLst/>
                <a:latin typeface="Calibri"/>
                <a:ea typeface="Calibri"/>
              </a:rPr>
              <a:t> with situations where interdependencies between humans and more-than-humans are present to better understand how humans might play a role in nature-cultural systems. Based on the identified situations, </a:t>
            </a:r>
            <a:r>
              <a:rPr lang="en-US" sz="1800" dirty="0">
                <a:solidFill>
                  <a:schemeClr val="tx1"/>
                </a:solidFill>
                <a:latin typeface="Calibri"/>
                <a:ea typeface="Calibri"/>
              </a:rPr>
              <a:t>students create</a:t>
            </a:r>
            <a:r>
              <a:rPr lang="en-US" sz="1800" dirty="0">
                <a:solidFill>
                  <a:schemeClr val="tx1"/>
                </a:solidFill>
                <a:effectLst/>
                <a:latin typeface="Calibri"/>
                <a:ea typeface="Calibri"/>
              </a:rPr>
              <a:t> illustrated stories about how more-than-humans and humans are interdependent.  </a:t>
            </a:r>
            <a:endParaRPr lang="da-DK" sz="2800">
              <a:solidFill>
                <a:schemeClr val="tx1"/>
              </a:solidFill>
              <a:latin typeface="Calibri"/>
              <a:ea typeface="Calibri"/>
            </a:endParaRPr>
          </a:p>
        </p:txBody>
      </p:sp>
      <p:sp>
        <p:nvSpPr>
          <p:cNvPr id="5" name="Text Placeholder 4">
            <a:extLst>
              <a:ext uri="{FF2B5EF4-FFF2-40B4-BE49-F238E27FC236}">
                <a16:creationId xmlns:a16="http://schemas.microsoft.com/office/drawing/2014/main" id="{B14FBD4D-5FC5-FB86-F1F1-4DA525B09397}"/>
              </a:ext>
            </a:extLst>
          </p:cNvPr>
          <p:cNvSpPr>
            <a:spLocks noGrp="1"/>
          </p:cNvSpPr>
          <p:nvPr>
            <p:ph type="body" idx="2"/>
          </p:nvPr>
        </p:nvSpPr>
        <p:spPr>
          <a:xfrm>
            <a:off x="6246350" y="1674627"/>
            <a:ext cx="5341310" cy="4555200"/>
          </a:xfrm>
        </p:spPr>
        <p:txBody>
          <a:bodyPr>
            <a:normAutofit/>
          </a:bodyPr>
          <a:lstStyle/>
          <a:p>
            <a:pPr marL="139700" indent="0">
              <a:buNone/>
            </a:pPr>
            <a:r>
              <a:rPr lang="en-US" sz="3600" dirty="0">
                <a:solidFill>
                  <a:schemeClr val="tx1"/>
                </a:solidFill>
                <a:latin typeface="Calibri"/>
              </a:rPr>
              <a:t>Learning outcomes</a:t>
            </a:r>
            <a:endParaRPr lang="en-US" sz="3600" dirty="0">
              <a:solidFill>
                <a:schemeClr val="tx1"/>
              </a:solidFill>
            </a:endParaRPr>
          </a:p>
          <a:p>
            <a:pPr marL="285750" indent="-285750">
              <a:lnSpc>
                <a:spcPct val="107000"/>
              </a:lnSpc>
              <a:buChar char="•"/>
            </a:pPr>
            <a:r>
              <a:rPr lang="en-US" sz="1800" dirty="0">
                <a:solidFill>
                  <a:schemeClr val="tx1"/>
                </a:solidFill>
                <a:effectLst/>
                <a:latin typeface="Calibri"/>
                <a:ea typeface="Calibri"/>
              </a:rPr>
              <a:t>Choose what more-than-human situation to work with based on situations and related knowledge about these situations.</a:t>
            </a:r>
            <a:endParaRPr lang="sv-SE" sz="1800" dirty="0">
              <a:solidFill>
                <a:schemeClr val="tx1"/>
              </a:solidFill>
              <a:latin typeface="Calibri"/>
              <a:ea typeface="Calibri"/>
            </a:endParaRPr>
          </a:p>
          <a:p>
            <a:pPr marL="285750" lvl="0" indent="-285750">
              <a:lnSpc>
                <a:spcPct val="107000"/>
              </a:lnSpc>
              <a:buChar char="•"/>
            </a:pPr>
            <a:r>
              <a:rPr lang="en-US" sz="1800" dirty="0">
                <a:solidFill>
                  <a:schemeClr val="tx1"/>
                </a:solidFill>
                <a:effectLst/>
                <a:latin typeface="Calibri"/>
                <a:ea typeface="Calibri"/>
              </a:rPr>
              <a:t>Find interdependencies between different human and more-than-human actors in the chosen situation.</a:t>
            </a:r>
            <a:endParaRPr lang="sv-SE" sz="1800">
              <a:solidFill>
                <a:schemeClr val="tx1"/>
              </a:solidFill>
              <a:effectLst/>
              <a:latin typeface="Calibri"/>
              <a:ea typeface="Calibri"/>
            </a:endParaRPr>
          </a:p>
          <a:p>
            <a:pPr marL="342900" lvl="0" indent="-342900">
              <a:lnSpc>
                <a:spcPct val="107000"/>
              </a:lnSpc>
              <a:buFont typeface="Arial" pitchFamily="2" charset="2"/>
              <a:buChar char="•"/>
            </a:pPr>
            <a:r>
              <a:rPr lang="en-US" sz="1800" dirty="0">
                <a:solidFill>
                  <a:schemeClr val="tx1"/>
                </a:solidFill>
                <a:effectLst/>
                <a:latin typeface="Calibri"/>
                <a:ea typeface="Calibri"/>
              </a:rPr>
              <a:t>Describe and illustrate what the interdependencies are about through storytelling tools.</a:t>
            </a:r>
            <a:endParaRPr lang="sv-SE" sz="1800">
              <a:solidFill>
                <a:schemeClr val="tx1"/>
              </a:solidFill>
              <a:effectLst/>
              <a:latin typeface="Calibri"/>
              <a:ea typeface="Calibri"/>
            </a:endParaRPr>
          </a:p>
          <a:p>
            <a:pPr marL="342900" lvl="0" indent="-342900">
              <a:lnSpc>
                <a:spcPct val="107000"/>
              </a:lnSpc>
              <a:spcAft>
                <a:spcPts val="800"/>
              </a:spcAft>
              <a:buFont typeface="Arial" pitchFamily="2" charset="2"/>
              <a:buChar char="•"/>
            </a:pPr>
            <a:r>
              <a:rPr lang="en-US" sz="1800" dirty="0">
                <a:solidFill>
                  <a:schemeClr val="tx1"/>
                </a:solidFill>
                <a:effectLst/>
                <a:latin typeface="Calibri"/>
                <a:ea typeface="Calibri"/>
              </a:rPr>
              <a:t>Discuss what designers should pay attention to if designing with or for the situation studied.</a:t>
            </a:r>
            <a:endParaRPr lang="en-GB" sz="2400">
              <a:solidFill>
                <a:schemeClr val="tx1"/>
              </a:solidFill>
              <a:ea typeface="Calibri"/>
            </a:endParaRPr>
          </a:p>
          <a:p>
            <a:pPr marL="139700" indent="0">
              <a:lnSpc>
                <a:spcPct val="114999"/>
              </a:lnSpc>
              <a:buNone/>
            </a:pPr>
            <a:endParaRPr lang="en-US" sz="2800" dirty="0">
              <a:solidFill>
                <a:schemeClr val="tx1"/>
              </a:solidFill>
              <a:latin typeface="Calibri"/>
            </a:endParaRPr>
          </a:p>
          <a:p>
            <a:pPr marL="139700" indent="0">
              <a:lnSpc>
                <a:spcPct val="114999"/>
              </a:lnSpc>
              <a:buNone/>
            </a:pPr>
            <a:endParaRPr lang="en-US" sz="2800" dirty="0">
              <a:solidFill>
                <a:schemeClr val="tx1"/>
              </a:solidFill>
              <a:latin typeface="Calibri"/>
            </a:endParaRPr>
          </a:p>
        </p:txBody>
      </p:sp>
      <p:pic>
        <p:nvPicPr>
          <p:cNvPr id="7" name="Bildobjekt 6" descr="En bild som visar Färggrann, konst, siluett&#10;&#10;Automatiskt genererad beskrivning">
            <a:extLst>
              <a:ext uri="{FF2B5EF4-FFF2-40B4-BE49-F238E27FC236}">
                <a16:creationId xmlns:a16="http://schemas.microsoft.com/office/drawing/2014/main" id="{D8D9EBAE-8A4C-EA71-6972-1895315E9D95}"/>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190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F6704-3F9B-0B5C-722C-3A58407C0151}"/>
              </a:ext>
            </a:extLst>
          </p:cNvPr>
          <p:cNvSpPr>
            <a:spLocks noGrp="1"/>
          </p:cNvSpPr>
          <p:nvPr>
            <p:ph type="title"/>
          </p:nvPr>
        </p:nvSpPr>
        <p:spPr>
          <a:xfrm>
            <a:off x="834700" y="999767"/>
            <a:ext cx="10700400" cy="738100"/>
          </a:xfrm>
        </p:spPr>
        <p:txBody>
          <a:bodyPr>
            <a:normAutofit/>
          </a:bodyPr>
          <a:lstStyle/>
          <a:p>
            <a:r>
              <a:rPr lang="en-US" sz="3600">
                <a:latin typeface="Calibri"/>
              </a:rPr>
              <a:t>Outline/Content</a:t>
            </a:r>
            <a:endParaRPr lang="da-DK" sz="3600">
              <a:latin typeface="Calibri"/>
            </a:endParaRPr>
          </a:p>
        </p:txBody>
      </p:sp>
      <p:sp>
        <p:nvSpPr>
          <p:cNvPr id="6" name="Text Placeholder 5">
            <a:extLst>
              <a:ext uri="{FF2B5EF4-FFF2-40B4-BE49-F238E27FC236}">
                <a16:creationId xmlns:a16="http://schemas.microsoft.com/office/drawing/2014/main" id="{E3F40E3B-C3C7-787E-D572-0A3BA28E2902}"/>
              </a:ext>
            </a:extLst>
          </p:cNvPr>
          <p:cNvSpPr>
            <a:spLocks noGrp="1"/>
          </p:cNvSpPr>
          <p:nvPr>
            <p:ph type="body" idx="1"/>
          </p:nvPr>
        </p:nvSpPr>
        <p:spPr>
          <a:xfrm>
            <a:off x="834700" y="1943033"/>
            <a:ext cx="10852800" cy="4555200"/>
          </a:xfrm>
        </p:spPr>
        <p:txBody>
          <a:bodyPr/>
          <a:lstStyle/>
          <a:p>
            <a:pPr>
              <a:buFont typeface="Wingdings"/>
              <a:buChar char="§"/>
            </a:pPr>
            <a:r>
              <a:rPr lang="en-US" sz="2800" dirty="0">
                <a:solidFill>
                  <a:schemeClr val="tx1"/>
                </a:solidFill>
                <a:latin typeface="Calibri"/>
              </a:rPr>
              <a:t>Care ethics and interdependencies in e.g., soil</a:t>
            </a:r>
            <a:endParaRPr lang="sv-SE" sz="2800" dirty="0">
              <a:solidFill>
                <a:schemeClr val="tx1"/>
              </a:solidFill>
              <a:latin typeface="Calibri"/>
            </a:endParaRPr>
          </a:p>
          <a:p>
            <a:pPr>
              <a:buFont typeface="Wingdings"/>
              <a:buChar char="§"/>
            </a:pPr>
            <a:r>
              <a:rPr lang="en-US" sz="2800" dirty="0">
                <a:solidFill>
                  <a:schemeClr val="tx1"/>
                </a:solidFill>
                <a:latin typeface="Calibri"/>
              </a:rPr>
              <a:t>Food web model</a:t>
            </a:r>
          </a:p>
          <a:p>
            <a:pPr>
              <a:buFont typeface="Wingdings"/>
              <a:buChar char="§"/>
            </a:pPr>
            <a:r>
              <a:rPr lang="en-US" sz="2800" dirty="0">
                <a:solidFill>
                  <a:schemeClr val="tx1"/>
                </a:solidFill>
                <a:latin typeface="Calibri"/>
              </a:rPr>
              <a:t>Considering expertise knowledge</a:t>
            </a:r>
          </a:p>
          <a:p>
            <a:pPr>
              <a:lnSpc>
                <a:spcPct val="114999"/>
              </a:lnSpc>
              <a:buFont typeface="Wingdings"/>
              <a:buChar char="§"/>
            </a:pPr>
            <a:r>
              <a:rPr lang="en-US" sz="2800" dirty="0">
                <a:solidFill>
                  <a:schemeClr val="tx1"/>
                </a:solidFill>
                <a:latin typeface="Calibri"/>
              </a:rPr>
              <a:t>Storyboard workshop, step 1-3</a:t>
            </a:r>
          </a:p>
        </p:txBody>
      </p:sp>
      <p:pic>
        <p:nvPicPr>
          <p:cNvPr id="4" name="Bildobjekt 3" descr="En bild som visar Färggrann, konst, siluett&#10;&#10;Automatiskt genererad beskrivning">
            <a:extLst>
              <a:ext uri="{FF2B5EF4-FFF2-40B4-BE49-F238E27FC236}">
                <a16:creationId xmlns:a16="http://schemas.microsoft.com/office/drawing/2014/main" id="{971A43AC-AA75-E360-F9E3-1B140532229F}"/>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20274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cs typeface="Calibri"/>
              </a:rPr>
              <a:t>Key readings</a:t>
            </a:r>
            <a:endParaRPr lang="en-GB" sz="3600" dirty="0">
              <a:solidFill>
                <a:schemeClr val="tx1"/>
              </a:solidFill>
              <a:latin typeface="Calibri" panose="020F0502020204030204" pitchFamily="34" charset="0"/>
              <a:cs typeface="Calibri" panose="020F0502020204030204" pitchFamily="34" charset="0"/>
            </a:endParaRPr>
          </a:p>
          <a:p>
            <a:pPr marL="114300" indent="0">
              <a:buNone/>
            </a:pPr>
            <a:endParaRPr lang="sv-SE" b="0" i="0" dirty="0">
              <a:solidFill>
                <a:schemeClr val="tx1"/>
              </a:solidFill>
              <a:effectLst/>
              <a:latin typeface="Calibri" panose="020F0502020204030204" pitchFamily="34" charset="0"/>
              <a:cs typeface="Calibri" panose="020F0502020204030204" pitchFamily="34" charset="0"/>
            </a:endParaRPr>
          </a:p>
          <a:p>
            <a:pPr marL="114300" indent="0">
              <a:lnSpc>
                <a:spcPct val="107000"/>
              </a:lnSpc>
              <a:spcAft>
                <a:spcPts val="800"/>
              </a:spcAft>
              <a:buNone/>
            </a:pPr>
            <a:r>
              <a:rPr lang="sv-SE" sz="1800" err="1">
                <a:solidFill>
                  <a:schemeClr val="tx1"/>
                </a:solidFill>
                <a:effectLst/>
                <a:latin typeface="Calibri"/>
                <a:ea typeface="Calibri"/>
                <a:cs typeface="Calibri"/>
              </a:rPr>
              <a:t>Bellacasa</a:t>
            </a:r>
            <a:r>
              <a:rPr lang="sv-SE" sz="1800" dirty="0">
                <a:solidFill>
                  <a:schemeClr val="tx1"/>
                </a:solidFill>
                <a:effectLst/>
                <a:latin typeface="Calibri"/>
                <a:ea typeface="Calibri"/>
                <a:cs typeface="Calibri"/>
              </a:rPr>
              <a:t>, Maria </a:t>
            </a:r>
            <a:r>
              <a:rPr lang="sv-SE" sz="1800" err="1">
                <a:solidFill>
                  <a:schemeClr val="tx1"/>
                </a:solidFill>
                <a:effectLst/>
                <a:latin typeface="Calibri"/>
                <a:ea typeface="Calibri"/>
                <a:cs typeface="Calibri"/>
              </a:rPr>
              <a:t>Puig</a:t>
            </a:r>
            <a:r>
              <a:rPr lang="sv-SE" sz="1800" dirty="0">
                <a:solidFill>
                  <a:schemeClr val="tx1"/>
                </a:solidFill>
                <a:effectLst/>
                <a:latin typeface="Calibri"/>
                <a:ea typeface="Calibri"/>
                <a:cs typeface="Calibri"/>
              </a:rPr>
              <a:t> de la. </a:t>
            </a:r>
            <a:r>
              <a:rPr lang="en-US" sz="1800" dirty="0">
                <a:solidFill>
                  <a:schemeClr val="tx1"/>
                </a:solidFill>
                <a:effectLst/>
                <a:latin typeface="Calibri"/>
                <a:ea typeface="Calibri"/>
                <a:cs typeface="Calibri"/>
              </a:rPr>
              <a:t>(2017).</a:t>
            </a:r>
            <a:r>
              <a:rPr lang="en-US" sz="1800" i="1" dirty="0">
                <a:solidFill>
                  <a:schemeClr val="tx1"/>
                </a:solidFill>
                <a:effectLst/>
                <a:latin typeface="Calibri"/>
                <a:ea typeface="Calibri"/>
                <a:cs typeface="Calibri"/>
              </a:rPr>
              <a:t> Matters of care - speculative ethics in more than human worlds</a:t>
            </a:r>
            <a:r>
              <a:rPr lang="en-US" sz="1800" dirty="0">
                <a:solidFill>
                  <a:schemeClr val="tx1"/>
                </a:solidFill>
                <a:effectLst/>
                <a:latin typeface="Calibri"/>
                <a:ea typeface="Calibri"/>
                <a:cs typeface="Calibri"/>
              </a:rPr>
              <a:t>. University of Minnesota Press. Pages: 183-195 from section: ”From Production to Service – and Care?” to section “Making Time for Soil (Care)”</a:t>
            </a:r>
          </a:p>
          <a:p>
            <a:pPr marL="114300" indent="0">
              <a:lnSpc>
                <a:spcPct val="107000"/>
              </a:lnSpc>
              <a:spcAft>
                <a:spcPts val="800"/>
              </a:spcAft>
              <a:buNone/>
            </a:pPr>
            <a:r>
              <a:rPr lang="en-US" sz="1800" dirty="0">
                <a:solidFill>
                  <a:schemeClr val="tx1"/>
                </a:solidFill>
                <a:effectLst/>
                <a:latin typeface="Calibri"/>
                <a:ea typeface="Calibri"/>
              </a:rPr>
              <a:t>Pimm, Stuart. L., Lawton, John H</a:t>
            </a:r>
            <a:r>
              <a:rPr lang="en-US" dirty="0">
                <a:solidFill>
                  <a:schemeClr val="tx1"/>
                </a:solidFill>
                <a:latin typeface="Calibri"/>
                <a:ea typeface="Calibri"/>
              </a:rPr>
              <a:t>., </a:t>
            </a:r>
            <a:r>
              <a:rPr lang="en-US" sz="1800" dirty="0">
                <a:solidFill>
                  <a:schemeClr val="tx1"/>
                </a:solidFill>
                <a:effectLst/>
                <a:latin typeface="Calibri"/>
                <a:ea typeface="Calibri"/>
              </a:rPr>
              <a:t>and Cohen, Joel E. (1991). Food web patterns and </a:t>
            </a:r>
            <a:r>
              <a:rPr lang="en-US" dirty="0">
                <a:solidFill>
                  <a:schemeClr val="tx1"/>
                </a:solidFill>
                <a:latin typeface="Calibri"/>
                <a:ea typeface="Calibri"/>
              </a:rPr>
              <a:t>their consequences</a:t>
            </a:r>
            <a:r>
              <a:rPr lang="en-US" sz="1800" dirty="0">
                <a:solidFill>
                  <a:schemeClr val="tx1"/>
                </a:solidFill>
                <a:effectLst/>
                <a:latin typeface="Calibri"/>
                <a:ea typeface="Calibri"/>
              </a:rPr>
              <a:t>. </a:t>
            </a:r>
            <a:r>
              <a:rPr lang="en-US" sz="1800" i="1" dirty="0">
                <a:solidFill>
                  <a:schemeClr val="tx1"/>
                </a:solidFill>
                <a:effectLst/>
                <a:latin typeface="Calibri"/>
                <a:ea typeface="Calibri"/>
              </a:rPr>
              <a:t>Nature</a:t>
            </a:r>
            <a:r>
              <a:rPr lang="en-US" sz="1800" dirty="0">
                <a:solidFill>
                  <a:schemeClr val="tx1"/>
                </a:solidFill>
                <a:effectLst/>
                <a:latin typeface="Calibri"/>
                <a:ea typeface="Calibri"/>
              </a:rPr>
              <a:t> </a:t>
            </a:r>
            <a:r>
              <a:rPr lang="en-US" sz="1800" i="1" dirty="0">
                <a:solidFill>
                  <a:schemeClr val="tx1"/>
                </a:solidFill>
                <a:effectLst/>
                <a:latin typeface="Calibri"/>
                <a:ea typeface="Calibri"/>
              </a:rPr>
              <a:t>350</a:t>
            </a:r>
            <a:r>
              <a:rPr lang="en-US" sz="1800" dirty="0">
                <a:solidFill>
                  <a:schemeClr val="tx1"/>
                </a:solidFill>
                <a:effectLst/>
                <a:latin typeface="Calibri"/>
                <a:ea typeface="Calibri"/>
              </a:rPr>
              <a:t>, 669-674. </a:t>
            </a:r>
            <a:r>
              <a:rPr lang="en-US" sz="1800" dirty="0">
                <a:solidFill>
                  <a:schemeClr val="tx1"/>
                </a:solidFill>
                <a:effectLst/>
                <a:latin typeface="Calibri"/>
                <a:ea typeface="Calibri"/>
                <a:hlinkClick r:id="rId3">
                  <a:extLst>
                    <a:ext uri="{A12FA001-AC4F-418D-AE19-62706E023703}">
                      <ahyp:hlinkClr xmlns:ahyp="http://schemas.microsoft.com/office/drawing/2018/hyperlinkcolor" val="tx"/>
                    </a:ext>
                  </a:extLst>
                </a:hlinkClick>
              </a:rPr>
              <a:t>https://doi.org/10.1038/350669a0</a:t>
            </a:r>
          </a:p>
          <a:p>
            <a:pPr marL="114300" indent="0">
              <a:lnSpc>
                <a:spcPct val="107000"/>
              </a:lnSpc>
              <a:spcAft>
                <a:spcPts val="800"/>
              </a:spcAft>
              <a:buNone/>
            </a:pPr>
            <a:r>
              <a:rPr lang="en-US" sz="1800" dirty="0">
                <a:solidFill>
                  <a:schemeClr val="tx1"/>
                </a:solidFill>
                <a:effectLst/>
                <a:latin typeface="Calibri"/>
                <a:ea typeface="Calibri"/>
                <a:cs typeface="Calibri"/>
              </a:rPr>
              <a:t>Martin, Bruce and Hanington, Bella (2019) </a:t>
            </a:r>
            <a:r>
              <a:rPr lang="en-US" sz="1800" i="1" dirty="0">
                <a:solidFill>
                  <a:schemeClr val="tx1"/>
                </a:solidFill>
                <a:effectLst/>
                <a:latin typeface="Calibri"/>
                <a:ea typeface="Calibri"/>
                <a:cs typeface="Calibri"/>
              </a:rPr>
              <a:t>Universal methods of design: 125 ways to research complex problems, develop innovative ideas, and design effective solutions</a:t>
            </a:r>
            <a:r>
              <a:rPr lang="en-US" sz="1800" dirty="0">
                <a:solidFill>
                  <a:schemeClr val="tx1"/>
                </a:solidFill>
                <a:effectLst/>
                <a:latin typeface="Calibri"/>
                <a:ea typeface="Calibri"/>
                <a:cs typeface="Calibri"/>
              </a:rPr>
              <a:t>. USA: Rockport Publishers. Pages: </a:t>
            </a:r>
            <a:r>
              <a:rPr lang="sv-SE" dirty="0">
                <a:solidFill>
                  <a:schemeClr val="tx1"/>
                </a:solidFill>
                <a:latin typeface="Calibri"/>
                <a:ea typeface="Calibri"/>
              </a:rPr>
              <a:t>212-213.</a:t>
            </a:r>
            <a:endParaRPr lang="sv-SE" sz="1800" dirty="0">
              <a:solidFill>
                <a:schemeClr val="tx1"/>
              </a:solidFill>
              <a:effectLst/>
              <a:latin typeface="Calibri"/>
              <a:ea typeface="Calibri"/>
            </a:endParaRPr>
          </a:p>
          <a:p>
            <a:pPr marL="114300" indent="0">
              <a:lnSpc>
                <a:spcPct val="100000"/>
              </a:lnSpc>
              <a:buNone/>
            </a:pPr>
            <a:endParaRPr lang="en-GB" sz="2800" dirty="0">
              <a:solidFill>
                <a:schemeClr val="tx1"/>
              </a:solidFill>
              <a:latin typeface="Calibri"/>
            </a:endParaRPr>
          </a:p>
          <a:p>
            <a:pPr marL="114300" indent="0">
              <a:lnSpc>
                <a:spcPct val="100000"/>
              </a:lnSpc>
              <a:buNone/>
            </a:pPr>
            <a:endParaRPr lang="sv-SE"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dirty="0">
              <a:solidFill>
                <a:schemeClr val="tx1"/>
              </a:solidFill>
              <a:latin typeface="Calibri" panose="020F0502020204030204" pitchFamily="34" charset="0"/>
              <a:cs typeface="Calibri" panose="020F0502020204030204" pitchFamily="34" charset="0"/>
            </a:endParaRPr>
          </a:p>
          <a:p>
            <a:pPr marL="114300" indent="0">
              <a:buNone/>
            </a:pPr>
            <a:endParaRPr lang="en-GB" sz="2400" dirty="0">
              <a:solidFill>
                <a:schemeClr val="tx1"/>
              </a:solidFill>
              <a:latin typeface="Calibri" panose="020F0502020204030204" pitchFamily="34" charset="0"/>
              <a:cs typeface="Calibri" panose="020F0502020204030204" pitchFamily="34" charset="0"/>
            </a:endParaRPr>
          </a:p>
          <a:p>
            <a:pPr lvl="1"/>
            <a:endParaRPr lang="en-GB"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916DDB54-AD98-8CF9-D652-461BB6891544}"/>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463628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Bildobjekt 3" descr="En bild som visar utomhus, gröda, jordbruk, himmel&#10;&#10;Automatiskt genererad beskrivning">
            <a:extLst>
              <a:ext uri="{FF2B5EF4-FFF2-40B4-BE49-F238E27FC236}">
                <a16:creationId xmlns:a16="http://schemas.microsoft.com/office/drawing/2014/main" id="{C1A14020-C78B-352F-0BEB-4F2BAB4F60AB}"/>
              </a:ext>
            </a:extLst>
          </p:cNvPr>
          <p:cNvPicPr>
            <a:picLocks noChangeAspect="1"/>
          </p:cNvPicPr>
          <p:nvPr/>
        </p:nvPicPr>
        <p:blipFill>
          <a:blip r:embed="rId4"/>
          <a:stretch>
            <a:fillRect/>
          </a:stretch>
        </p:blipFill>
        <p:spPr>
          <a:xfrm>
            <a:off x="0" y="16229"/>
            <a:ext cx="12192000" cy="9106370"/>
          </a:xfrm>
          <a:prstGeom prst="rect">
            <a:avLst/>
          </a:prstGeom>
        </p:spPr>
      </p:pic>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5"/>
          <a:stretch>
            <a:fillRect/>
          </a:stretch>
        </p:blipFill>
        <p:spPr>
          <a:xfrm>
            <a:off x="10375846" y="123664"/>
            <a:ext cx="1506392" cy="386604"/>
          </a:xfrm>
          <a:prstGeom prst="rect">
            <a:avLst/>
          </a:prstGeom>
        </p:spPr>
      </p:pic>
      <p:sp>
        <p:nvSpPr>
          <p:cNvPr id="6" name="Rektangel 5">
            <a:extLst>
              <a:ext uri="{FF2B5EF4-FFF2-40B4-BE49-F238E27FC236}">
                <a16:creationId xmlns:a16="http://schemas.microsoft.com/office/drawing/2014/main" id="{23BA07DF-AF01-51E3-B638-CA791E2A3DB3}"/>
              </a:ext>
            </a:extLst>
          </p:cNvPr>
          <p:cNvSpPr/>
          <p:nvPr/>
        </p:nvSpPr>
        <p:spPr>
          <a:xfrm>
            <a:off x="840081" y="1067226"/>
            <a:ext cx="10569844" cy="6347732"/>
          </a:xfrm>
          <a:prstGeom prst="rect">
            <a:avLst/>
          </a:prstGeom>
          <a:gradFill>
            <a:gsLst>
              <a:gs pos="0">
                <a:schemeClr val="accent4">
                  <a:tint val="100000"/>
                  <a:shade val="100000"/>
                  <a:satMod val="130000"/>
                  <a:lumMod val="80190"/>
                  <a:alpha val="58785"/>
                </a:schemeClr>
              </a:gs>
              <a:gs pos="100000">
                <a:schemeClr val="accent4">
                  <a:tint val="50000"/>
                  <a:shade val="100000"/>
                  <a:satMod val="350000"/>
                  <a:alpha val="56000"/>
                  <a:lumMod val="48629"/>
                </a:schemeClr>
              </a:gs>
            </a:gsLst>
            <a:lin ang="16200000" scaled="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bg1"/>
                </a:solidFill>
                <a:latin typeface="Calibri"/>
              </a:rPr>
              <a:t>Care ethics and interdependencies in soil</a:t>
            </a:r>
            <a:endParaRPr lang="en-US" sz="3600">
              <a:solidFill>
                <a:schemeClr val="bg1"/>
              </a:solidFill>
              <a:latin typeface="Calibri"/>
            </a:endParaRPr>
          </a:p>
          <a:p>
            <a:pPr marL="114300" indent="0">
              <a:buNone/>
            </a:pP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bg1"/>
                </a:solidFill>
                <a:effectLst/>
                <a:latin typeface="Calibri" panose="020F0502020204030204" pitchFamily="34" charset="0"/>
                <a:cs typeface="Calibri" panose="020F0502020204030204" pitchFamily="34" charset="0"/>
              </a:rPr>
              <a:t>Industrialization of farming: </a:t>
            </a:r>
            <a:r>
              <a:rPr lang="en-US" dirty="0">
                <a:solidFill>
                  <a:schemeClr val="bg1"/>
                </a:solidFill>
                <a:latin typeface="Calibri" panose="020F0502020204030204" pitchFamily="34" charset="0"/>
                <a:cs typeface="Calibri" panose="020F0502020204030204" pitchFamily="34" charset="0"/>
              </a:rPr>
              <a:t>monoculture with pesticides and fertilizers. Focus on maintaining and maximizing yield instead of the soil system. </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bg1"/>
                </a:solidFill>
                <a:latin typeface="Calibri" panose="020F0502020204030204" pitchFamily="34" charset="0"/>
                <a:cs typeface="Calibri" panose="020F0502020204030204" pitchFamily="34" charset="0"/>
              </a:rPr>
              <a:t> </a:t>
            </a:r>
            <a:r>
              <a:rPr lang="en-US" i="1" dirty="0" err="1">
                <a:solidFill>
                  <a:schemeClr val="bg1"/>
                </a:solidFill>
                <a:latin typeface="Calibri" panose="020F0502020204030204" pitchFamily="34" charset="0"/>
                <a:cs typeface="Calibri" panose="020F0502020204030204" pitchFamily="34" charset="0"/>
              </a:rPr>
              <a:t>Productionism</a:t>
            </a:r>
            <a:r>
              <a:rPr lang="en-US" i="1" dirty="0">
                <a:solidFill>
                  <a:schemeClr val="bg1"/>
                </a:solidFill>
                <a:latin typeface="Calibri" panose="020F0502020204030204" pitchFamily="34" charset="0"/>
                <a:cs typeface="Calibri" panose="020F0502020204030204" pitchFamily="34" charset="0"/>
              </a:rPr>
              <a:t> colonizes all other relations: everyday life, relations with other species, and politics (e.g., farmers’ subjection to the industry-agribusiness complex. </a:t>
            </a:r>
            <a:r>
              <a:rPr lang="en-US" dirty="0">
                <a:solidFill>
                  <a:schemeClr val="bg1"/>
                </a:solidFill>
                <a:latin typeface="Calibri" panose="020F0502020204030204" pitchFamily="34" charset="0"/>
                <a:cs typeface="Calibri" panose="020F0502020204030204" pitchFamily="34" charset="0"/>
              </a:rPr>
              <a:t>(</a:t>
            </a:r>
            <a:r>
              <a:rPr lang="en-US" dirty="0" err="1">
                <a:solidFill>
                  <a:schemeClr val="bg1"/>
                </a:solidFill>
                <a:latin typeface="Calibri" panose="020F0502020204030204" pitchFamily="34" charset="0"/>
                <a:cs typeface="Calibri" panose="020F0502020204030204" pitchFamily="34" charset="0"/>
              </a:rPr>
              <a:t>Bellacasa</a:t>
            </a:r>
            <a:r>
              <a:rPr lang="en-US" dirty="0">
                <a:solidFill>
                  <a:schemeClr val="bg1"/>
                </a:solidFill>
                <a:latin typeface="Calibri" panose="020F0502020204030204" pitchFamily="34" charset="0"/>
                <a:cs typeface="Calibri" panose="020F0502020204030204" pitchFamily="34" charset="0"/>
              </a:rPr>
              <a:t> 2017, p. 184)</a:t>
            </a:r>
          </a:p>
          <a:p>
            <a:pPr marL="114300" indent="0">
              <a:lnSpc>
                <a:spcPct val="100000"/>
              </a:lnSpc>
              <a:buNone/>
            </a:pPr>
            <a:endParaRPr lang="en-US" i="1"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bg1"/>
                </a:solidFill>
                <a:latin typeface="Calibri"/>
                <a:cs typeface="Calibri"/>
              </a:rPr>
              <a:t>According to soil science we have a problem with </a:t>
            </a:r>
            <a:r>
              <a:rPr lang="en-US" i="1" dirty="0">
                <a:solidFill>
                  <a:schemeClr val="bg1"/>
                </a:solidFill>
                <a:latin typeface="Calibri"/>
                <a:cs typeface="Calibri"/>
              </a:rPr>
              <a:t>misadjusted temporalities: between soil as a slowly renewable entity and the accelerated technological solutions required by intensified production. </a:t>
            </a:r>
            <a:r>
              <a:rPr lang="en-US" dirty="0">
                <a:solidFill>
                  <a:schemeClr val="bg1"/>
                </a:solidFill>
                <a:latin typeface="Calibri"/>
                <a:cs typeface="Calibri"/>
              </a:rPr>
              <a:t>(</a:t>
            </a:r>
            <a:r>
              <a:rPr lang="en-US" dirty="0" err="1">
                <a:solidFill>
                  <a:schemeClr val="bg1"/>
                </a:solidFill>
                <a:latin typeface="Calibri"/>
                <a:cs typeface="Calibri"/>
              </a:rPr>
              <a:t>Bellacasa</a:t>
            </a:r>
            <a:r>
              <a:rPr lang="en-US" dirty="0">
                <a:solidFill>
                  <a:schemeClr val="bg1"/>
                </a:solidFill>
                <a:latin typeface="Calibri"/>
                <a:cs typeface="Calibri"/>
              </a:rPr>
              <a:t>, 2017, p. 185)</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bg1"/>
                </a:solidFill>
                <a:latin typeface="Calibri"/>
                <a:cs typeface="Calibri"/>
              </a:rPr>
              <a:t>Example: </a:t>
            </a:r>
            <a:r>
              <a:rPr lang="en-GB" dirty="0">
                <a:solidFill>
                  <a:schemeClr val="bg1"/>
                </a:solidFill>
                <a:latin typeface="Calibri"/>
                <a:ea typeface="Calibri"/>
                <a:cs typeface="Calibri"/>
              </a:rPr>
              <a:t>farmers need to consider, and care for the ecosystem in which they grow crops. A big part of the ecosystem is the soil. The soil is a food web system that consists of fungi that maintain soil structure, and many other microorganisms. It can be depleted through industrial farming when it is </a:t>
            </a:r>
            <a:r>
              <a:rPr lang="en-GB" dirty="0" err="1">
                <a:solidFill>
                  <a:schemeClr val="bg1"/>
                </a:solidFill>
                <a:latin typeface="Calibri"/>
                <a:ea typeface="Calibri"/>
                <a:cs typeface="Calibri"/>
              </a:rPr>
              <a:t>plowed</a:t>
            </a:r>
            <a:r>
              <a:rPr lang="en-GB" dirty="0">
                <a:solidFill>
                  <a:schemeClr val="bg1"/>
                </a:solidFill>
                <a:latin typeface="Calibri"/>
                <a:ea typeface="Calibri"/>
                <a:cs typeface="Calibri"/>
              </a:rPr>
              <a:t> and fertilized, and if the crops are sprayed with pesticides.</a:t>
            </a:r>
            <a:endParaRPr lang="en-US">
              <a:solidFill>
                <a:schemeClr val="bg1"/>
              </a:solidFill>
              <a:latin typeface="Calibri"/>
              <a:ea typeface="Calibri"/>
              <a:cs typeface="Calibri"/>
            </a:endParaRPr>
          </a:p>
          <a:p>
            <a:pPr marL="114300" indent="0">
              <a:lnSpc>
                <a:spcPct val="100000"/>
              </a:lnSpc>
              <a:buNone/>
            </a:pPr>
            <a:endParaRPr lang="sv-SE" dirty="0">
              <a:solidFill>
                <a:schemeClr val="bg1"/>
              </a:solidFill>
              <a:latin typeface="Calibri"/>
              <a:ea typeface="Calibri"/>
              <a:cs typeface="Calibri"/>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sz="1200" dirty="0">
                <a:solidFill>
                  <a:schemeClr val="bg1"/>
                </a:solidFill>
                <a:latin typeface="Calibri"/>
                <a:cs typeface="Calibri"/>
              </a:rPr>
              <a:t>Image source: Max </a:t>
            </a:r>
            <a:r>
              <a:rPr lang="en-US" sz="1200" dirty="0" err="1">
                <a:solidFill>
                  <a:schemeClr val="bg1"/>
                </a:solidFill>
                <a:latin typeface="Calibri"/>
                <a:cs typeface="Calibri"/>
              </a:rPr>
              <a:t>Ronnersjö</a:t>
            </a:r>
            <a:r>
              <a:rPr lang="en-US" sz="1200" dirty="0">
                <a:solidFill>
                  <a:schemeClr val="bg1"/>
                </a:solidFill>
                <a:latin typeface="Calibri"/>
                <a:cs typeface="Calibri"/>
              </a:rPr>
              <a:t>, A field of wheat in </a:t>
            </a:r>
            <a:r>
              <a:rPr lang="en-US" sz="1200" dirty="0" err="1">
                <a:solidFill>
                  <a:schemeClr val="bg1"/>
                </a:solidFill>
                <a:latin typeface="Calibri"/>
                <a:cs typeface="Calibri"/>
              </a:rPr>
              <a:t>Deggendorf</a:t>
            </a:r>
            <a:r>
              <a:rPr lang="en-US" sz="1200" dirty="0">
                <a:solidFill>
                  <a:schemeClr val="bg1"/>
                </a:solidFill>
                <a:latin typeface="Calibri"/>
                <a:cs typeface="Calibri"/>
              </a:rPr>
              <a:t>, Germany, 2011. https://commons.wikimedia.org/wiki/File:A_field_of_wheat.JPG</a:t>
            </a:r>
          </a:p>
          <a:p>
            <a:pPr marL="114300" indent="0">
              <a:buNone/>
            </a:pPr>
            <a:endParaRPr lang="en-US" sz="2400" dirty="0">
              <a:solidFill>
                <a:schemeClr val="bg1"/>
              </a:solidFill>
              <a:latin typeface="Calibri" panose="020F0502020204030204" pitchFamily="34" charset="0"/>
              <a:cs typeface="Calibri" panose="020F0502020204030204" pitchFamily="34" charset="0"/>
            </a:endParaRPr>
          </a:p>
          <a:p>
            <a:pPr lvl="1"/>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609358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Bildobjekt 3" descr="En bild som visar utomhus, gräs, vatten, flod&#10;&#10;Automatiskt genererad beskrivning">
            <a:extLst>
              <a:ext uri="{FF2B5EF4-FFF2-40B4-BE49-F238E27FC236}">
                <a16:creationId xmlns:a16="http://schemas.microsoft.com/office/drawing/2014/main" id="{A87013B9-C1DE-28F8-E24E-E2CE57554459}"/>
              </a:ext>
            </a:extLst>
          </p:cNvPr>
          <p:cNvPicPr>
            <a:picLocks noChangeAspect="1"/>
          </p:cNvPicPr>
          <p:nvPr/>
        </p:nvPicPr>
        <p:blipFill>
          <a:blip r:embed="rId3"/>
          <a:stretch>
            <a:fillRect/>
          </a:stretch>
        </p:blipFill>
        <p:spPr>
          <a:xfrm>
            <a:off x="0" y="-337100"/>
            <a:ext cx="12192000" cy="12255748"/>
          </a:xfrm>
          <a:prstGeom prst="rect">
            <a:avLst/>
          </a:prstGeom>
        </p:spPr>
      </p:pic>
      <p:sp>
        <p:nvSpPr>
          <p:cNvPr id="6" name="Rektangel 5">
            <a:extLst>
              <a:ext uri="{FF2B5EF4-FFF2-40B4-BE49-F238E27FC236}">
                <a16:creationId xmlns:a16="http://schemas.microsoft.com/office/drawing/2014/main" id="{FD55D38C-8C92-9242-F4A2-1DD4BCDEA446}"/>
              </a:ext>
            </a:extLst>
          </p:cNvPr>
          <p:cNvSpPr/>
          <p:nvPr/>
        </p:nvSpPr>
        <p:spPr>
          <a:xfrm>
            <a:off x="840081" y="1067226"/>
            <a:ext cx="10569844" cy="6347732"/>
          </a:xfrm>
          <a:prstGeom prst="rect">
            <a:avLst/>
          </a:prstGeom>
          <a:gradFill>
            <a:gsLst>
              <a:gs pos="0">
                <a:srgbClr val="A29500">
                  <a:alpha val="43137"/>
                </a:srgbClr>
              </a:gs>
              <a:gs pos="100000">
                <a:srgbClr val="6BAF00">
                  <a:alpha val="77052"/>
                </a:srgbClr>
              </a:gs>
            </a:gsLst>
            <a:lin ang="16200000" scaled="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bg1"/>
                </a:solidFill>
                <a:latin typeface="Calibri"/>
              </a:rPr>
              <a:t>Care ethics and interdependencies in soil</a:t>
            </a:r>
          </a:p>
          <a:p>
            <a:pPr marL="114300" indent="0">
              <a:buNone/>
            </a:pP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r>
              <a:rPr lang="en-US" b="1" i="0" dirty="0">
                <a:solidFill>
                  <a:schemeClr val="bg1"/>
                </a:solidFill>
                <a:effectLst/>
                <a:latin typeface="Calibri"/>
                <a:cs typeface="Calibri"/>
              </a:rPr>
              <a:t>Ethical issue: </a:t>
            </a:r>
            <a:r>
              <a:rPr lang="en-US" b="0" i="0" dirty="0">
                <a:solidFill>
                  <a:schemeClr val="bg1"/>
                </a:solidFill>
                <a:effectLst/>
                <a:latin typeface="Calibri"/>
                <a:cs typeface="Calibri"/>
              </a:rPr>
              <a:t>when care is reduced to </a:t>
            </a:r>
            <a:r>
              <a:rPr lang="en-US" b="0" i="1" dirty="0">
                <a:solidFill>
                  <a:schemeClr val="bg1"/>
                </a:solidFill>
                <a:effectLst/>
                <a:latin typeface="Calibri"/>
                <a:cs typeface="Calibri"/>
              </a:rPr>
              <a:t>control</a:t>
            </a:r>
            <a:r>
              <a:rPr lang="en-US" b="0" i="0" dirty="0">
                <a:solidFill>
                  <a:schemeClr val="bg1"/>
                </a:solidFill>
                <a:effectLst/>
                <a:latin typeface="Calibri"/>
                <a:cs typeface="Calibri"/>
              </a:rPr>
              <a:t> of the object of care, instead of being co-constructed through interdependent relations between human and more-than-humans.</a:t>
            </a:r>
            <a:r>
              <a:rPr lang="en-US" dirty="0">
                <a:solidFill>
                  <a:schemeClr val="bg1"/>
                </a:solidFill>
                <a:latin typeface="Calibri"/>
                <a:cs typeface="Calibri"/>
              </a:rPr>
              <a:t> The background image shows water running from farming land where farmers control the crop growth with fertilizers and pesticides. Consequences are that pesticides pollute the ground water, and fertilizers increase algae growth in the oceans.  </a:t>
            </a: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bg1"/>
                </a:solidFill>
                <a:latin typeface="Calibri"/>
                <a:cs typeface="Calibri"/>
              </a:rPr>
              <a:t>Furthermore, soil is seen as dirt. Consider soil’s (and water’s) impoverishment and exhaustion. Industrial farming aims for production at the expense of all other relations. We need to become aware of the non-human communities that are present in soil: what is it that makes soil become soil, and not dirt? This requires knowledge from experts such as soil biologists.</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b="1" dirty="0">
                <a:solidFill>
                  <a:schemeClr val="bg1"/>
                </a:solidFill>
                <a:latin typeface="Calibri"/>
                <a:cs typeface="Calibri"/>
              </a:rPr>
              <a:t>Eco-system services: </a:t>
            </a:r>
            <a:r>
              <a:rPr lang="en-US" dirty="0">
                <a:solidFill>
                  <a:schemeClr val="bg1"/>
                </a:solidFill>
                <a:latin typeface="Calibri"/>
                <a:cs typeface="Calibri"/>
              </a:rPr>
              <a:t>the goods and services provided to humans by healthy wildlife and eco-systems. From a more-than-human perspective, we can critique this term because it frames the human as a "consumer" and nature as a "producer".</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sz="1200" dirty="0">
                <a:solidFill>
                  <a:schemeClr val="bg1"/>
                </a:solidFill>
                <a:latin typeface="Calibri"/>
                <a:cs typeface="Calibri"/>
              </a:rPr>
              <a:t>Image source: Alan </a:t>
            </a:r>
            <a:r>
              <a:rPr lang="en-US" sz="1200" dirty="0" err="1">
                <a:solidFill>
                  <a:schemeClr val="bg1"/>
                </a:solidFill>
                <a:latin typeface="Calibri"/>
                <a:cs typeface="Calibri"/>
              </a:rPr>
              <a:t>Liefting</a:t>
            </a:r>
            <a:r>
              <a:rPr lang="en-US" sz="1200" dirty="0">
                <a:solidFill>
                  <a:schemeClr val="bg1"/>
                </a:solidFill>
                <a:latin typeface="Calibri"/>
                <a:cs typeface="Calibri"/>
              </a:rPr>
              <a:t>. Wikimedia Commons. Water pollution due to diary farming in </a:t>
            </a:r>
            <a:r>
              <a:rPr lang="en-US" sz="1200" dirty="0" err="1">
                <a:solidFill>
                  <a:schemeClr val="bg1"/>
                </a:solidFill>
                <a:latin typeface="Calibri"/>
                <a:cs typeface="Calibri"/>
              </a:rPr>
              <a:t>Wairapa</a:t>
            </a:r>
            <a:r>
              <a:rPr lang="en-US" sz="1200" dirty="0">
                <a:solidFill>
                  <a:schemeClr val="bg1"/>
                </a:solidFill>
                <a:latin typeface="Calibri"/>
                <a:cs typeface="Calibri"/>
              </a:rPr>
              <a:t> in New Zealand. https://www.flickr.com/photos/48722974@N07/4525892268</a:t>
            </a:r>
          </a:p>
          <a:p>
            <a:pPr marL="114300" indent="0">
              <a:buNone/>
            </a:pPr>
            <a:endParaRPr lang="en-US" sz="2400" dirty="0">
              <a:solidFill>
                <a:schemeClr val="bg1"/>
              </a:solidFill>
              <a:latin typeface="Calibri" panose="020F0502020204030204" pitchFamily="34" charset="0"/>
              <a:cs typeface="Calibri" panose="020F0502020204030204" pitchFamily="34" charset="0"/>
            </a:endParaRPr>
          </a:p>
          <a:p>
            <a:pPr lvl="1"/>
            <a:endParaRPr lang="en-US" dirty="0">
              <a:solidFill>
                <a:schemeClr val="bg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406586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Bildobjekt 3" descr="En bild som visar mark, jord, utomhus&#10;&#10;Automatiskt genererad beskrivning">
            <a:extLst>
              <a:ext uri="{FF2B5EF4-FFF2-40B4-BE49-F238E27FC236}">
                <a16:creationId xmlns:a16="http://schemas.microsoft.com/office/drawing/2014/main" id="{68B4BF25-E474-D10F-4C64-30BAC5D9829E}"/>
              </a:ext>
            </a:extLst>
          </p:cNvPr>
          <p:cNvPicPr>
            <a:picLocks noChangeAspect="1"/>
          </p:cNvPicPr>
          <p:nvPr/>
        </p:nvPicPr>
        <p:blipFill>
          <a:blip r:embed="rId3"/>
          <a:stretch>
            <a:fillRect/>
          </a:stretch>
        </p:blipFill>
        <p:spPr>
          <a:xfrm>
            <a:off x="0" y="-1"/>
            <a:ext cx="12192000" cy="8120063"/>
          </a:xfrm>
          <a:prstGeom prst="rect">
            <a:avLst/>
          </a:prstGeom>
        </p:spPr>
      </p:pic>
      <p:sp>
        <p:nvSpPr>
          <p:cNvPr id="6" name="Rektangel 5">
            <a:extLst>
              <a:ext uri="{FF2B5EF4-FFF2-40B4-BE49-F238E27FC236}">
                <a16:creationId xmlns:a16="http://schemas.microsoft.com/office/drawing/2014/main" id="{864CD6B7-E041-732F-9F88-6F3FC4D8B3E3}"/>
              </a:ext>
            </a:extLst>
          </p:cNvPr>
          <p:cNvSpPr/>
          <p:nvPr/>
        </p:nvSpPr>
        <p:spPr>
          <a:xfrm>
            <a:off x="840081" y="1067226"/>
            <a:ext cx="10569844" cy="6347732"/>
          </a:xfrm>
          <a:prstGeom prst="rect">
            <a:avLst/>
          </a:prstGeom>
          <a:gradFill>
            <a:gsLst>
              <a:gs pos="0">
                <a:srgbClr val="4C3745">
                  <a:alpha val="36308"/>
                </a:srgbClr>
              </a:gs>
              <a:gs pos="100000">
                <a:schemeClr val="accent2">
                  <a:lumMod val="75000"/>
                  <a:lumOff val="25000"/>
                  <a:alpha val="55070"/>
                </a:schemeClr>
              </a:gs>
            </a:gsLst>
            <a:lin ang="16200000" scaled="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bg1"/>
                </a:solidFill>
                <a:latin typeface="Calibri"/>
              </a:rPr>
              <a:t>Care ethics and interdependencies in soil</a:t>
            </a:r>
          </a:p>
          <a:p>
            <a:pPr marL="114300" indent="0">
              <a:buNone/>
            </a:pP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bg1"/>
                </a:solidFill>
                <a:effectLst/>
                <a:latin typeface="Calibri"/>
                <a:cs typeface="Calibri"/>
              </a:rPr>
              <a:t>Consider the </a:t>
            </a:r>
            <a:r>
              <a:rPr lang="en-US" b="1" i="0" dirty="0">
                <a:solidFill>
                  <a:schemeClr val="bg1"/>
                </a:solidFill>
                <a:effectLst/>
                <a:latin typeface="Calibri"/>
                <a:cs typeface="Calibri"/>
              </a:rPr>
              <a:t>multispecies communities </a:t>
            </a:r>
            <a:r>
              <a:rPr lang="en-US" b="0" i="0" dirty="0">
                <a:solidFill>
                  <a:schemeClr val="bg1"/>
                </a:solidFill>
                <a:effectLst/>
                <a:latin typeface="Calibri"/>
                <a:cs typeface="Calibri"/>
              </a:rPr>
              <a:t>of </a:t>
            </a:r>
            <a:r>
              <a:rPr lang="en-US" b="1" i="0" dirty="0">
                <a:solidFill>
                  <a:schemeClr val="bg1"/>
                </a:solidFill>
                <a:effectLst/>
                <a:latin typeface="Calibri"/>
                <a:cs typeface="Calibri"/>
              </a:rPr>
              <a:t>biota</a:t>
            </a:r>
            <a:r>
              <a:rPr lang="en-US" b="0" i="0" dirty="0">
                <a:solidFill>
                  <a:schemeClr val="bg1"/>
                </a:solidFill>
                <a:effectLst/>
                <a:latin typeface="Calibri"/>
                <a:cs typeface="Calibri"/>
              </a:rPr>
              <a:t> that make the soil. If they are not present in the soil, then the soil turns into dirt. </a:t>
            </a:r>
            <a:r>
              <a:rPr lang="en-US" dirty="0">
                <a:solidFill>
                  <a:schemeClr val="bg1"/>
                </a:solidFill>
                <a:latin typeface="Calibri"/>
                <a:cs typeface="Calibri"/>
              </a:rPr>
              <a:t>There is a c</a:t>
            </a:r>
            <a:r>
              <a:rPr lang="en-US" b="1" dirty="0">
                <a:solidFill>
                  <a:schemeClr val="bg1"/>
                </a:solidFill>
                <a:latin typeface="Calibri"/>
                <a:cs typeface="Calibri"/>
              </a:rPr>
              <a:t>hallenge</a:t>
            </a:r>
            <a:r>
              <a:rPr lang="en-US" b="1" i="0" dirty="0">
                <a:solidFill>
                  <a:schemeClr val="bg1"/>
                </a:solidFill>
                <a:effectLst/>
                <a:latin typeface="Calibri"/>
                <a:cs typeface="Calibri"/>
              </a:rPr>
              <a:t> </a:t>
            </a:r>
            <a:r>
              <a:rPr lang="en-US" b="0" i="0" dirty="0">
                <a:solidFill>
                  <a:schemeClr val="bg1"/>
                </a:solidFill>
                <a:effectLst/>
                <a:latin typeface="Calibri"/>
                <a:cs typeface="Calibri"/>
              </a:rPr>
              <a:t>maintaining a balance and richness of biota in the soil.</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b="1" i="0" dirty="0">
                <a:solidFill>
                  <a:schemeClr val="bg1"/>
                </a:solidFill>
                <a:effectLst/>
                <a:latin typeface="Calibri" panose="020F0502020204030204" pitchFamily="34" charset="0"/>
                <a:cs typeface="Calibri" panose="020F0502020204030204" pitchFamily="34" charset="0"/>
              </a:rPr>
              <a:t>What agencies are involved in maintaining all the living beings that soil consists of? </a:t>
            </a:r>
          </a:p>
          <a:p>
            <a:pPr marL="114300" indent="0">
              <a:lnSpc>
                <a:spcPct val="100000"/>
              </a:lnSpc>
              <a:buNone/>
            </a:pPr>
            <a:r>
              <a:rPr lang="en-US" b="1" dirty="0">
                <a:solidFill>
                  <a:schemeClr val="bg1"/>
                </a:solidFill>
                <a:latin typeface="Calibri"/>
                <a:cs typeface="Calibri"/>
              </a:rPr>
              <a:t>Consider the food</a:t>
            </a:r>
            <a:r>
              <a:rPr lang="en-US" b="1" i="0" dirty="0">
                <a:solidFill>
                  <a:schemeClr val="bg1"/>
                </a:solidFill>
                <a:effectLst/>
                <a:latin typeface="Calibri"/>
                <a:cs typeface="Calibri"/>
              </a:rPr>
              <a:t> web: </a:t>
            </a:r>
            <a:r>
              <a:rPr lang="en-US" b="0" i="0" dirty="0">
                <a:solidFill>
                  <a:schemeClr val="bg1"/>
                </a:solidFill>
                <a:effectLst/>
                <a:latin typeface="Calibri"/>
                <a:cs typeface="Calibri"/>
              </a:rPr>
              <a:t>how one species’ waste becomes another species’ food. </a:t>
            </a:r>
            <a:r>
              <a:rPr lang="sv-SE" dirty="0" err="1">
                <a:solidFill>
                  <a:schemeClr val="bg1"/>
                </a:solidFill>
                <a:latin typeface="Calibri"/>
                <a:ea typeface="Calibri"/>
                <a:cs typeface="Calibri"/>
              </a:rPr>
              <a:t>Bellacasa</a:t>
            </a:r>
            <a:r>
              <a:rPr lang="sv-SE" dirty="0">
                <a:solidFill>
                  <a:schemeClr val="bg1"/>
                </a:solidFill>
                <a:latin typeface="Calibri"/>
                <a:ea typeface="Calibri"/>
                <a:cs typeface="Calibri"/>
              </a:rPr>
              <a:t> </a:t>
            </a:r>
            <a:r>
              <a:rPr lang="sv-SE" dirty="0" err="1">
                <a:solidFill>
                  <a:schemeClr val="bg1"/>
                </a:solidFill>
                <a:latin typeface="Calibri"/>
                <a:ea typeface="Calibri"/>
                <a:cs typeface="Calibri"/>
              </a:rPr>
              <a:t>describes</a:t>
            </a:r>
            <a:r>
              <a:rPr lang="sv-SE" dirty="0">
                <a:solidFill>
                  <a:schemeClr val="bg1"/>
                </a:solidFill>
                <a:latin typeface="Calibri"/>
                <a:ea typeface="Calibri"/>
                <a:cs typeface="Calibri"/>
              </a:rPr>
              <a:t> it like </a:t>
            </a:r>
            <a:r>
              <a:rPr lang="sv-SE" dirty="0" err="1">
                <a:solidFill>
                  <a:schemeClr val="bg1"/>
                </a:solidFill>
                <a:latin typeface="Calibri"/>
                <a:ea typeface="Calibri"/>
                <a:cs typeface="Calibri"/>
              </a:rPr>
              <a:t>this</a:t>
            </a:r>
            <a:r>
              <a:rPr lang="sv-SE" dirty="0">
                <a:solidFill>
                  <a:schemeClr val="bg1"/>
                </a:solidFill>
                <a:latin typeface="Calibri"/>
                <a:ea typeface="Calibri"/>
                <a:cs typeface="Calibri"/>
              </a:rPr>
              <a:t>:</a:t>
            </a:r>
            <a:endParaRPr lang="en-US" b="0" i="0">
              <a:solidFill>
                <a:schemeClr val="bg1"/>
              </a:solidFill>
              <a:effectLst/>
              <a:latin typeface="Calibri"/>
              <a:cs typeface="Calibri"/>
            </a:endParaRPr>
          </a:p>
          <a:p>
            <a:pPr marL="114300" indent="0">
              <a:lnSpc>
                <a:spcPct val="100000"/>
              </a:lnSpc>
              <a:buNone/>
            </a:pPr>
            <a:r>
              <a:rPr lang="en-US" b="0" i="1" dirty="0">
                <a:solidFill>
                  <a:schemeClr val="bg1"/>
                </a:solidFill>
                <a:effectLst/>
                <a:latin typeface="Calibri" panose="020F0502020204030204" pitchFamily="34" charset="0"/>
                <a:cs typeface="Calibri" panose="020F0502020204030204" pitchFamily="34" charset="0"/>
              </a:rPr>
              <a:t>“how the capacities of soil in food webs refer to a multilateral relational arrangement in which food, energy, and waste circulate in nonreciprocal exchanges.” </a:t>
            </a:r>
            <a:r>
              <a:rPr lang="en-US" b="0" dirty="0">
                <a:solidFill>
                  <a:schemeClr val="bg1"/>
                </a:solidFill>
                <a:effectLst/>
                <a:latin typeface="Calibri" panose="020F0502020204030204" pitchFamily="34" charset="0"/>
                <a:cs typeface="Calibri" panose="020F0502020204030204" pitchFamily="34" charset="0"/>
              </a:rPr>
              <a:t>(</a:t>
            </a:r>
            <a:r>
              <a:rPr lang="en-US" b="0" dirty="0" err="1">
                <a:solidFill>
                  <a:schemeClr val="bg1"/>
                </a:solidFill>
                <a:effectLst/>
                <a:latin typeface="Calibri" panose="020F0502020204030204" pitchFamily="34" charset="0"/>
                <a:cs typeface="Calibri" panose="020F0502020204030204" pitchFamily="34" charset="0"/>
              </a:rPr>
              <a:t>Bellacasa</a:t>
            </a:r>
            <a:r>
              <a:rPr lang="en-US" b="0" dirty="0">
                <a:solidFill>
                  <a:schemeClr val="bg1"/>
                </a:solidFill>
                <a:effectLst/>
                <a:latin typeface="Calibri" panose="020F0502020204030204" pitchFamily="34" charset="0"/>
                <a:cs typeface="Calibri" panose="020F0502020204030204" pitchFamily="34" charset="0"/>
              </a:rPr>
              <a:t> 2017, p. 192)</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b="1" dirty="0">
                <a:solidFill>
                  <a:schemeClr val="bg1"/>
                </a:solidFill>
                <a:latin typeface="Calibri"/>
                <a:ea typeface="Calibri"/>
                <a:cs typeface="Calibri"/>
              </a:rPr>
              <a:t>Can humans become members of the soil community? Perhaps if humans consider:</a:t>
            </a:r>
            <a:endParaRPr lang="en-US" dirty="0">
              <a:solidFill>
                <a:schemeClr val="bg1"/>
              </a:solidFill>
            </a:endParaRPr>
          </a:p>
          <a:p>
            <a:pPr marL="114300" indent="0">
              <a:lnSpc>
                <a:spcPct val="100000"/>
              </a:lnSpc>
              <a:buNone/>
            </a:pPr>
            <a:r>
              <a:rPr lang="en-US" i="0" dirty="0">
                <a:solidFill>
                  <a:schemeClr val="bg1"/>
                </a:solidFill>
                <a:effectLst/>
                <a:latin typeface="Calibri" panose="020F0502020204030204" pitchFamily="34" charset="0"/>
                <a:cs typeface="Calibri" panose="020F0502020204030204" pitchFamily="34" charset="0"/>
              </a:rPr>
              <a:t>“Nature-cultural transformation in human-soil relations of care” (</a:t>
            </a:r>
            <a:r>
              <a:rPr lang="en-US" i="0" dirty="0" err="1">
                <a:solidFill>
                  <a:schemeClr val="bg1"/>
                </a:solidFill>
                <a:effectLst/>
                <a:latin typeface="Calibri" panose="020F0502020204030204" pitchFamily="34" charset="0"/>
                <a:cs typeface="Calibri" panose="020F0502020204030204" pitchFamily="34" charset="0"/>
              </a:rPr>
              <a:t>Bellacasa</a:t>
            </a:r>
            <a:r>
              <a:rPr lang="en-US" i="0" dirty="0">
                <a:solidFill>
                  <a:schemeClr val="bg1"/>
                </a:solidFill>
                <a:effectLst/>
                <a:latin typeface="Calibri" panose="020F0502020204030204" pitchFamily="34" charset="0"/>
                <a:cs typeface="Calibri" panose="020F0502020204030204" pitchFamily="34" charset="0"/>
              </a:rPr>
              <a:t> 2017, p. 194): </a:t>
            </a:r>
          </a:p>
          <a:p>
            <a:pPr marL="114300" indent="0">
              <a:lnSpc>
                <a:spcPct val="100000"/>
              </a:lnSpc>
              <a:buNone/>
            </a:pPr>
            <a:endParaRPr lang="en-US" b="1"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sz="1200" dirty="0">
                <a:solidFill>
                  <a:schemeClr val="bg1"/>
                </a:solidFill>
                <a:latin typeface="Calibri"/>
                <a:cs typeface="Calibri"/>
              </a:rPr>
              <a:t>Image source: Pixabay.com: https://boudewijnhuijgens.getarchive.net/media/dirt-soil-potting-nature-landscapes-5bd2f9</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buNone/>
            </a:pPr>
            <a:endParaRPr lang="en-US" sz="2400" dirty="0">
              <a:solidFill>
                <a:schemeClr val="bg1"/>
              </a:solidFill>
              <a:latin typeface="Calibri" panose="020F0502020204030204" pitchFamily="34" charset="0"/>
              <a:cs typeface="Calibri" panose="020F0502020204030204" pitchFamily="34" charset="0"/>
            </a:endParaRPr>
          </a:p>
          <a:p>
            <a:pPr lvl="1"/>
            <a:endParaRPr lang="en-US" dirty="0">
              <a:solidFill>
                <a:schemeClr val="bg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9090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Bildobjekt 3" descr="En bild som visar ryggradslös, mask, enkelfotingar, Organism&#10;&#10;Automatiskt genererad beskrivning">
            <a:extLst>
              <a:ext uri="{FF2B5EF4-FFF2-40B4-BE49-F238E27FC236}">
                <a16:creationId xmlns:a16="http://schemas.microsoft.com/office/drawing/2014/main" id="{90F64BD1-BB41-C014-1C50-A01AAE89E9A0}"/>
              </a:ext>
            </a:extLst>
          </p:cNvPr>
          <p:cNvPicPr>
            <a:picLocks noChangeAspect="1"/>
          </p:cNvPicPr>
          <p:nvPr/>
        </p:nvPicPr>
        <p:blipFill>
          <a:blip r:embed="rId3"/>
          <a:stretch>
            <a:fillRect/>
          </a:stretch>
        </p:blipFill>
        <p:spPr>
          <a:xfrm>
            <a:off x="0" y="-1"/>
            <a:ext cx="12192000" cy="8317023"/>
          </a:xfrm>
          <a:prstGeom prst="rect">
            <a:avLst/>
          </a:prstGeom>
        </p:spPr>
      </p:pic>
      <p:sp>
        <p:nvSpPr>
          <p:cNvPr id="6" name="Rektangel 5">
            <a:extLst>
              <a:ext uri="{FF2B5EF4-FFF2-40B4-BE49-F238E27FC236}">
                <a16:creationId xmlns:a16="http://schemas.microsoft.com/office/drawing/2014/main" id="{C9EF09D6-9D31-CBF9-92FF-460F4E4B25A8}"/>
              </a:ext>
            </a:extLst>
          </p:cNvPr>
          <p:cNvSpPr/>
          <p:nvPr/>
        </p:nvSpPr>
        <p:spPr>
          <a:xfrm>
            <a:off x="840081" y="1067226"/>
            <a:ext cx="10569844" cy="6347732"/>
          </a:xfrm>
          <a:prstGeom prst="rect">
            <a:avLst/>
          </a:prstGeom>
          <a:gradFill>
            <a:gsLst>
              <a:gs pos="0">
                <a:srgbClr val="4C3745">
                  <a:alpha val="36308"/>
                </a:srgbClr>
              </a:gs>
              <a:gs pos="100000">
                <a:schemeClr val="accent2">
                  <a:lumMod val="75000"/>
                  <a:lumOff val="25000"/>
                  <a:alpha val="55070"/>
                </a:schemeClr>
              </a:gs>
            </a:gsLst>
            <a:lin ang="16200000" scaled="0"/>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sv-SE" dirty="0"/>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bg1"/>
                </a:solidFill>
                <a:latin typeface="Calibri"/>
              </a:rPr>
              <a:t>Food web model</a:t>
            </a:r>
          </a:p>
          <a:p>
            <a:pPr marL="114300" indent="0">
              <a:buNone/>
            </a:pP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bg1"/>
                </a:solidFill>
                <a:effectLst/>
                <a:latin typeface="Calibri" panose="020F0502020204030204" pitchFamily="34" charset="0"/>
                <a:cs typeface="Calibri" panose="020F0502020204030204" pitchFamily="34" charset="0"/>
              </a:rPr>
              <a:t>Food webs are webs of species that are interlinked through what they eat. One species’ waste may be another species’ food. Inside the food webs there are food chains. There are also other relations such as how species might benefit from each other’s qualities and behaviors when living with one another. For example, one species provides shadow for another. </a:t>
            </a:r>
            <a:r>
              <a:rPr lang="en-US" dirty="0">
                <a:solidFill>
                  <a:schemeClr val="bg1"/>
                </a:solidFill>
                <a:latin typeface="Calibri" panose="020F0502020204030204" pitchFamily="34" charset="0"/>
                <a:cs typeface="Calibri" panose="020F0502020204030204" pitchFamily="34" charset="0"/>
              </a:rPr>
              <a:t>In the case of soil: earth worms provide air for plant roots when moving around. They eat decaying plants and animal matter and turn them into nutritious soil.</a:t>
            </a:r>
            <a:endParaRPr lang="en-US" b="0" i="0" dirty="0">
              <a:solidFill>
                <a:schemeClr val="bg1"/>
              </a:solidFill>
              <a:effectLst/>
              <a:latin typeface="Calibri" panose="020F0502020204030204" pitchFamily="34" charset="0"/>
              <a:cs typeface="Calibri" panose="020F0502020204030204" pitchFamily="34" charset="0"/>
            </a:endParaRPr>
          </a:p>
          <a:p>
            <a:pPr marL="114300" indent="0">
              <a:lnSpc>
                <a:spcPct val="100000"/>
              </a:lnSpc>
              <a:buNone/>
            </a:pPr>
            <a:r>
              <a:rPr lang="en-US" b="0" i="0" dirty="0">
                <a:solidFill>
                  <a:schemeClr val="bg1"/>
                </a:solidFill>
                <a:effectLst/>
                <a:latin typeface="Calibri" panose="020F0502020204030204" pitchFamily="34" charset="0"/>
                <a:cs typeface="Calibri" panose="020F0502020204030204" pitchFamily="34" charset="0"/>
              </a:rPr>
              <a:t>Highly connected webs can be difficult to enter. Balances between predator and prey can be disturbed. Food chains are longer in stable systems and shorter in unpredictable systems. When one species is removed, it can put the whole system out of balance because the food chain is broken (Pim</a:t>
            </a:r>
            <a:r>
              <a:rPr lang="en-US" dirty="0">
                <a:solidFill>
                  <a:schemeClr val="bg1"/>
                </a:solidFill>
                <a:latin typeface="Calibri" panose="020F0502020204030204" pitchFamily="34" charset="0"/>
                <a:cs typeface="Calibri" panose="020F0502020204030204" pitchFamily="34" charset="0"/>
              </a:rPr>
              <a:t>m, Lawton, and Cohen 1991</a:t>
            </a:r>
            <a:r>
              <a:rPr lang="en-US" b="0" i="0" dirty="0">
                <a:solidFill>
                  <a:schemeClr val="bg1"/>
                </a:solidFill>
                <a:effectLst/>
                <a:latin typeface="Calibri" panose="020F0502020204030204" pitchFamily="34" charset="0"/>
                <a:cs typeface="Calibri" panose="020F0502020204030204" pitchFamily="34" charset="0"/>
              </a:rPr>
              <a:t>).</a:t>
            </a: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bg1"/>
                </a:solidFill>
                <a:latin typeface="Calibri" panose="020F0502020204030204" pitchFamily="34" charset="0"/>
                <a:cs typeface="Calibri" panose="020F0502020204030204" pitchFamily="34" charset="0"/>
              </a:rPr>
              <a:t>Note: the article highlights how little humans know about the complexity of food web systems, and how much we still need to investigate. </a:t>
            </a:r>
          </a:p>
          <a:p>
            <a:pPr marL="114300" indent="0">
              <a:lnSpc>
                <a:spcPct val="100000"/>
              </a:lnSpc>
              <a:buNone/>
            </a:pPr>
            <a:endParaRPr lang="en-US" dirty="0">
              <a:solidFill>
                <a:schemeClr val="bg1"/>
              </a:solidFill>
              <a:latin typeface="Calibri" panose="020F0502020204030204" pitchFamily="34" charset="0"/>
              <a:cs typeface="Calibri" panose="020F0502020204030204" pitchFamily="34" charset="0"/>
            </a:endParaRPr>
          </a:p>
          <a:p>
            <a:pPr marL="114300" indent="0">
              <a:lnSpc>
                <a:spcPct val="100000"/>
              </a:lnSpc>
              <a:buNone/>
            </a:pPr>
            <a:r>
              <a:rPr lang="en-US" sz="1200" dirty="0">
                <a:solidFill>
                  <a:schemeClr val="bg1"/>
                </a:solidFill>
                <a:latin typeface="Calibri" panose="020F0502020204030204" pitchFamily="34" charset="0"/>
                <a:cs typeface="Calibri" panose="020F0502020204030204" pitchFamily="34" charset="0"/>
              </a:rPr>
              <a:t>Image source: Gabriel Con</a:t>
            </a:r>
            <a:r>
              <a:rPr lang="sv-SE" sz="1200" b="0" i="0" dirty="0" err="1">
                <a:solidFill>
                  <a:schemeClr val="bg1"/>
                </a:solidFill>
                <a:effectLst/>
                <a:latin typeface="-apple-system"/>
              </a:rPr>
              <a:t>zález</a:t>
            </a:r>
            <a:r>
              <a:rPr lang="sv-SE" sz="1200" b="0" i="0" dirty="0">
                <a:solidFill>
                  <a:schemeClr val="bg1"/>
                </a:solidFill>
                <a:effectLst/>
                <a:latin typeface="-apple-system"/>
              </a:rPr>
              <a:t>: </a:t>
            </a:r>
            <a:r>
              <a:rPr lang="en-US" sz="1200" dirty="0">
                <a:solidFill>
                  <a:schemeClr val="bg1"/>
                </a:solidFill>
                <a:latin typeface="Calibri" panose="020F0502020204030204" pitchFamily="34" charset="0"/>
                <a:cs typeface="Calibri" panose="020F0502020204030204" pitchFamily="34" charset="0"/>
              </a:rPr>
              <a:t>https://</a:t>
            </a:r>
            <a:r>
              <a:rPr lang="en-US" sz="1200" dirty="0" err="1">
                <a:solidFill>
                  <a:schemeClr val="bg1"/>
                </a:solidFill>
                <a:latin typeface="Calibri" panose="020F0502020204030204" pitchFamily="34" charset="0"/>
                <a:cs typeface="Calibri" panose="020F0502020204030204" pitchFamily="34" charset="0"/>
              </a:rPr>
              <a:t>pxhere.com</a:t>
            </a:r>
            <a:r>
              <a:rPr lang="en-US" sz="1200" dirty="0">
                <a:solidFill>
                  <a:schemeClr val="bg1"/>
                </a:solidFill>
                <a:latin typeface="Calibri" panose="020F0502020204030204" pitchFamily="34" charset="0"/>
                <a:cs typeface="Calibri" panose="020F0502020204030204" pitchFamily="34" charset="0"/>
              </a:rPr>
              <a:t>/</a:t>
            </a:r>
            <a:r>
              <a:rPr lang="en-US" sz="1200" dirty="0" err="1">
                <a:solidFill>
                  <a:schemeClr val="bg1"/>
                </a:solidFill>
                <a:latin typeface="Calibri" panose="020F0502020204030204" pitchFamily="34" charset="0"/>
                <a:cs typeface="Calibri" panose="020F0502020204030204" pitchFamily="34" charset="0"/>
              </a:rPr>
              <a:t>en</a:t>
            </a:r>
            <a:r>
              <a:rPr lang="en-US" sz="1200" dirty="0">
                <a:solidFill>
                  <a:schemeClr val="bg1"/>
                </a:solidFill>
                <a:latin typeface="Calibri" panose="020F0502020204030204" pitchFamily="34" charset="0"/>
                <a:cs typeface="Calibri" panose="020F0502020204030204" pitchFamily="34" charset="0"/>
              </a:rPr>
              <a:t>/photo/305259</a:t>
            </a:r>
          </a:p>
          <a:p>
            <a:pPr marL="114300" indent="0">
              <a:buNone/>
            </a:pPr>
            <a:endParaRPr lang="en-US" sz="2400" dirty="0">
              <a:solidFill>
                <a:schemeClr val="bg1"/>
              </a:solidFill>
              <a:latin typeface="Calibri" panose="020F0502020204030204" pitchFamily="34" charset="0"/>
              <a:cs typeface="Calibri" panose="020F0502020204030204" pitchFamily="34" charset="0"/>
            </a:endParaRPr>
          </a:p>
          <a:p>
            <a:pPr lvl="1"/>
            <a:endParaRPr lang="en-US" dirty="0">
              <a:solidFill>
                <a:schemeClr val="bg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92918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US" sz="3600" dirty="0">
                <a:solidFill>
                  <a:schemeClr val="tx1"/>
                </a:solidFill>
                <a:latin typeface="Calibri"/>
              </a:rPr>
              <a:t>Considering expertise knowledge</a:t>
            </a:r>
          </a:p>
          <a:p>
            <a:pPr marL="114300" indent="0">
              <a:buNone/>
            </a:pPr>
            <a:endParaRPr lang="en-US" b="0" i="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US" dirty="0">
                <a:solidFill>
                  <a:schemeClr val="tx1"/>
                </a:solidFill>
                <a:latin typeface="Calibri" panose="020F0502020204030204" pitchFamily="34" charset="0"/>
                <a:cs typeface="Calibri" panose="020F0502020204030204" pitchFamily="34" charset="0"/>
              </a:rPr>
              <a:t>Who might designers learn from when designing for/with more-than-humans?</a:t>
            </a: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lnSpc>
                <a:spcPct val="100000"/>
              </a:lnSpc>
              <a:buNone/>
            </a:pPr>
            <a:r>
              <a:rPr lang="en-US" b="1" dirty="0">
                <a:solidFill>
                  <a:schemeClr val="tx1"/>
                </a:solidFill>
                <a:latin typeface="Calibri" panose="020F0502020204030204" pitchFamily="34" charset="0"/>
                <a:cs typeface="Calibri" panose="020F0502020204030204" pitchFamily="34" charset="0"/>
              </a:rPr>
              <a:t>Biologists, zoologists, botanists, environmental scientists … fields inside nature science: </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species are part of the ecosystems that you work with?</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What elements in these eco-systems do the species relate to?</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Understanding how the species relate to one another through food webs and other qualities and characteristics in the environment over time and space.</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How are members of an ecosystem interdependent? What species are particularly important in a food web? </a:t>
            </a:r>
          </a:p>
          <a:p>
            <a:pPr>
              <a:lnSpc>
                <a:spcPct val="100000"/>
              </a:lnSpc>
              <a:buFontTx/>
              <a:buChar char="-"/>
            </a:pPr>
            <a:r>
              <a:rPr lang="en-US" dirty="0">
                <a:solidFill>
                  <a:schemeClr val="tx1"/>
                </a:solidFill>
                <a:latin typeface="Calibri" panose="020F0502020204030204" pitchFamily="34" charset="0"/>
                <a:cs typeface="Calibri" panose="020F0502020204030204" pitchFamily="34" charset="0"/>
              </a:rPr>
              <a:t>How do human activities and presence affect food webs and eco-systems? </a:t>
            </a:r>
          </a:p>
          <a:p>
            <a:pPr marL="114300" indent="0">
              <a:lnSpc>
                <a:spcPct val="100000"/>
              </a:lnSpc>
              <a:buNone/>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a:lnSpc>
                <a:spcPct val="100000"/>
              </a:lnSpc>
              <a:buFontTx/>
              <a:buChar char="-"/>
            </a:pPr>
            <a:endParaRPr lang="en-US" dirty="0">
              <a:solidFill>
                <a:schemeClr val="tx1"/>
              </a:solidFill>
              <a:latin typeface="Calibri" panose="020F0502020204030204" pitchFamily="34" charset="0"/>
              <a:cs typeface="Calibri" panose="020F0502020204030204" pitchFamily="34" charset="0"/>
            </a:endParaRPr>
          </a:p>
          <a:p>
            <a:pPr marL="114300" indent="0">
              <a:buNone/>
            </a:pPr>
            <a:endParaRPr lang="en-US" sz="2400" dirty="0">
              <a:solidFill>
                <a:schemeClr val="tx1"/>
              </a:solidFill>
              <a:latin typeface="Calibri" panose="020F0502020204030204" pitchFamily="34" charset="0"/>
              <a:cs typeface="Calibri" panose="020F0502020204030204" pitchFamily="34" charset="0"/>
            </a:endParaRPr>
          </a:p>
          <a:p>
            <a:pPr lvl="1"/>
            <a:endParaRPr lang="en-US"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81039665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F13A438EEDB8945B82220F2155C6630" ma:contentTypeVersion="15" ma:contentTypeDescription="Opret et nyt dokument." ma:contentTypeScope="" ma:versionID="3adc257fdfa51378e37f9dc49d3dafeb">
  <xsd:schema xmlns:xsd="http://www.w3.org/2001/XMLSchema" xmlns:xs="http://www.w3.org/2001/XMLSchema" xmlns:p="http://schemas.microsoft.com/office/2006/metadata/properties" xmlns:ns2="20db1d7e-016f-4183-8f2d-c936cae0deb6" xmlns:ns3="4957828b-1830-42c5-a4eb-4d442edbbb52" targetNamespace="http://schemas.microsoft.com/office/2006/metadata/properties" ma:root="true" ma:fieldsID="503c7aa3f5152ebd512396ca6f21824e" ns2:_="" ns3:_="">
    <xsd:import namespace="20db1d7e-016f-4183-8f2d-c936cae0deb6"/>
    <xsd:import namespace="4957828b-1830-42c5-a4eb-4d442edbbb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b1d7e-016f-4183-8f2d-c936cae0d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57828b-1830-42c5-a4eb-4d442edbbb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4c56d4-e1e0-4245-a429-f613676a2a34}" ma:internalName="TaxCatchAll" ma:showField="CatchAllData" ma:web="4957828b-1830-42c5-a4eb-4d442edbbb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957828b-1830-42c5-a4eb-4d442edbbb52" xsi:nil="true"/>
    <lcf76f155ced4ddcb4097134ff3c332f xmlns="20db1d7e-016f-4183-8f2d-c936cae0de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9FAF89-8C28-4A93-A6C4-CE45B25B3D79}">
  <ds:schemaRefs>
    <ds:schemaRef ds:uri="http://schemas.microsoft.com/sharepoint/v3/contenttype/forms"/>
  </ds:schemaRefs>
</ds:datastoreItem>
</file>

<file path=customXml/itemProps2.xml><?xml version="1.0" encoding="utf-8"?>
<ds:datastoreItem xmlns:ds="http://schemas.openxmlformats.org/officeDocument/2006/customXml" ds:itemID="{DC2663CE-E84D-4138-97D3-2AE1C5F6A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db1d7e-016f-4183-8f2d-c936cae0deb6"/>
    <ds:schemaRef ds:uri="4957828b-1830-42c5-a4eb-4d442edbb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4C306E-81B2-4547-BC99-636C74DF0F9D}">
  <ds:schemaRefs>
    <ds:schemaRef ds:uri="20db1d7e-016f-4183-8f2d-c936cae0deb6"/>
    <ds:schemaRef ds:uri="4957828b-1830-42c5-a4eb-4d442edbbb5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1332</TotalTime>
  <Words>2320</Words>
  <Application>Microsoft Office PowerPoint</Application>
  <PresentationFormat>Widescreen</PresentationFormat>
  <Paragraphs>170</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Simple Light</vt:lpstr>
      <vt:lpstr>PowerPoint Presentation</vt:lpstr>
      <vt:lpstr>PowerPoint Presentation</vt:lpstr>
      <vt:lpstr>Outline/Content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Anne-Marie Hansen</cp:lastModifiedBy>
  <cp:revision>177</cp:revision>
  <cp:lastPrinted>2024-09-20T09:17:19Z</cp:lastPrinted>
  <dcterms:modified xsi:type="dcterms:W3CDTF">2025-05-13T13:28:33Z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0x010100FF13A438EEDB8945B82220F2155C6630</vt:lpwstr>
  </property>
  <property fmtid="{D5CDD505-2E9C-101B-9397-08002B2CF9AE}" pid="3" name="MediaServiceImageTags">
    <vt:lpwstr/>
  </property>
</Properties>
</file>