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4"/>
  </p:sldMasterIdLst>
  <p:notesMasterIdLst>
    <p:notesMasterId r:id="rId13"/>
  </p:notesMasterIdLst>
  <p:sldIdLst>
    <p:sldId id="256" r:id="rId5"/>
    <p:sldId id="282" r:id="rId6"/>
    <p:sldId id="283" r:id="rId7"/>
    <p:sldId id="284" r:id="rId8"/>
    <p:sldId id="258" r:id="rId9"/>
    <p:sldId id="281" r:id="rId10"/>
    <p:sldId id="285" r:id="rId11"/>
    <p:sldId id="278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96DB69-B44F-CA55-272A-20E29ABF5CAC}" name="Elisabet M. Nilsson" initials="EN" userId="S::elisabet.nilsson_mau.se#ext#@aarhusuniversitet.onmicrosoft.com::595ef072-bd51-4511-937f-ed0b1e939d37" providerId="AD"/>
  <p188:author id="{AA1F98CA-3C85-3E4D-6B4F-ED41C21F40D5}" name="Anne-Marie Hansen" initials="AH" userId="S::anne-marie.hansen_mau.se#ext#@aarhusuniversitet.onmicrosoft.com::1ee254a2-39d2-4aab-aca8-1ffdae2a89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D784C1-C8F7-8E5A-EC10-82BF3158E227}" v="4" dt="2025-05-13T13:36:33.3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73"/>
  </p:normalViewPr>
  <p:slideViewPr>
    <p:cSldViewPr snapToGrid="0">
      <p:cViewPr>
        <p:scale>
          <a:sx n="75" d="100"/>
          <a:sy n="75" d="100"/>
        </p:scale>
        <p:origin x="1448" y="1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 M. Nilsson" userId="S::elisabet.nilsson_mau.se#ext#@aarhusuniversitet.onmicrosoft.com::595ef072-bd51-4511-937f-ed0b1e939d37" providerId="AD" clId="Web-{3FEB73B3-9799-9822-A1BD-39601C34F6DD}"/>
    <pc:docChg chg="mod modSld">
      <pc:chgData name="Elisabet M. Nilsson" userId="S::elisabet.nilsson_mau.se#ext#@aarhusuniversitet.onmicrosoft.com::595ef072-bd51-4511-937f-ed0b1e939d37" providerId="AD" clId="Web-{3FEB73B3-9799-9822-A1BD-39601C34F6DD}" dt="2025-03-07T10:00:56.707" v="140" actId="1076"/>
      <pc:docMkLst>
        <pc:docMk/>
      </pc:docMkLst>
      <pc:sldChg chg="addSp delSp modSp">
        <pc:chgData name="Elisabet M. Nilsson" userId="S::elisabet.nilsson_mau.se#ext#@aarhusuniversitet.onmicrosoft.com::595ef072-bd51-4511-937f-ed0b1e939d37" providerId="AD" clId="Web-{3FEB73B3-9799-9822-A1BD-39601C34F6DD}" dt="2025-03-07T09:57:47.346" v="34" actId="1076"/>
        <pc:sldMkLst>
          <pc:docMk/>
          <pc:sldMk cId="2681902740" sldId="282"/>
        </pc:sldMkLst>
        <pc:spChg chg="del mod">
          <ac:chgData name="Elisabet M. Nilsson" userId="S::elisabet.nilsson_mau.se#ext#@aarhusuniversitet.onmicrosoft.com::595ef072-bd51-4511-937f-ed0b1e939d37" providerId="AD" clId="Web-{3FEB73B3-9799-9822-A1BD-39601C34F6DD}" dt="2025-03-07T09:55:51.517" v="4"/>
          <ac:spMkLst>
            <pc:docMk/>
            <pc:sldMk cId="2681902740" sldId="282"/>
            <ac:spMk id="3" creationId="{388E1801-A12B-F73F-D976-C4E93DD6D62E}"/>
          </ac:spMkLst>
        </pc:spChg>
        <pc:spChg chg="mod">
          <ac:chgData name="Elisabet M. Nilsson" userId="S::elisabet.nilsson_mau.se#ext#@aarhusuniversitet.onmicrosoft.com::595ef072-bd51-4511-937f-ed0b1e939d37" providerId="AD" clId="Web-{3FEB73B3-9799-9822-A1BD-39601C34F6DD}" dt="2025-03-07T09:57:47.315" v="33" actId="1076"/>
          <ac:spMkLst>
            <pc:docMk/>
            <pc:sldMk cId="2681902740" sldId="282"/>
            <ac:spMk id="4" creationId="{817A063A-3E7E-9432-A89D-B589222544A7}"/>
          </ac:spMkLst>
        </pc:spChg>
        <pc:spChg chg="mod">
          <ac:chgData name="Elisabet M. Nilsson" userId="S::elisabet.nilsson_mau.se#ext#@aarhusuniversitet.onmicrosoft.com::595ef072-bd51-4511-937f-ed0b1e939d37" providerId="AD" clId="Web-{3FEB73B3-9799-9822-A1BD-39601C34F6DD}" dt="2025-03-07T09:57:47.346" v="34" actId="1076"/>
          <ac:spMkLst>
            <pc:docMk/>
            <pc:sldMk cId="2681902740" sldId="282"/>
            <ac:spMk id="5" creationId="{B14FBD4D-5FC5-FB86-F1F1-4DA525B09397}"/>
          </ac:spMkLst>
        </pc:spChg>
        <pc:spChg chg="add del mod">
          <ac:chgData name="Elisabet M. Nilsson" userId="S::elisabet.nilsson_mau.se#ext#@aarhusuniversitet.onmicrosoft.com::595ef072-bd51-4511-937f-ed0b1e939d37" providerId="AD" clId="Web-{3FEB73B3-9799-9822-A1BD-39601C34F6DD}" dt="2025-03-07T09:55:57.486" v="5"/>
          <ac:spMkLst>
            <pc:docMk/>
            <pc:sldMk cId="2681902740" sldId="282"/>
            <ac:spMk id="6" creationId="{A849F9A8-AE90-BFA3-F8BC-830939AE9570}"/>
          </ac:spMkLst>
        </pc:spChg>
      </pc:sldChg>
      <pc:sldChg chg="addSp delSp modSp modCm">
        <pc:chgData name="Elisabet M. Nilsson" userId="S::elisabet.nilsson_mau.se#ext#@aarhusuniversitet.onmicrosoft.com::595ef072-bd51-4511-937f-ed0b1e939d37" providerId="AD" clId="Web-{3FEB73B3-9799-9822-A1BD-39601C34F6DD}" dt="2025-03-07T10:00:56.707" v="140" actId="1076"/>
        <pc:sldMkLst>
          <pc:docMk/>
          <pc:sldMk cId="3115628147" sldId="285"/>
        </pc:sldMkLst>
        <pc:spChg chg="add del mod">
          <ac:chgData name="Elisabet M. Nilsson" userId="S::elisabet.nilsson_mau.se#ext#@aarhusuniversitet.onmicrosoft.com::595ef072-bd51-4511-937f-ed0b1e939d37" providerId="AD" clId="Web-{3FEB73B3-9799-9822-A1BD-39601C34F6DD}" dt="2025-03-07T10:00:56.707" v="140" actId="1076"/>
          <ac:spMkLst>
            <pc:docMk/>
            <pc:sldMk cId="3115628147" sldId="285"/>
            <ac:spMk id="3" creationId="{6E0C358F-F65F-E242-ACE6-4D3E98081FA0}"/>
          </ac:spMkLst>
        </pc:spChg>
        <pc:spChg chg="add del mod">
          <ac:chgData name="Elisabet M. Nilsson" userId="S::elisabet.nilsson_mau.se#ext#@aarhusuniversitet.onmicrosoft.com::595ef072-bd51-4511-937f-ed0b1e939d37" providerId="AD" clId="Web-{3FEB73B3-9799-9822-A1BD-39601C34F6DD}" dt="2025-03-07T10:00:32.707" v="130"/>
          <ac:spMkLst>
            <pc:docMk/>
            <pc:sldMk cId="3115628147" sldId="285"/>
            <ac:spMk id="4" creationId="{2422A0B8-C6AC-947D-A4BB-C2430C8EE1C4}"/>
          </ac:spMkLst>
        </pc:spChg>
        <pc:spChg chg="del">
          <ac:chgData name="Elisabet M. Nilsson" userId="S::elisabet.nilsson_mau.se#ext#@aarhusuniversitet.onmicrosoft.com::595ef072-bd51-4511-937f-ed0b1e939d37" providerId="AD" clId="Web-{3FEB73B3-9799-9822-A1BD-39601C34F6DD}" dt="2025-03-07T10:00:44.145" v="133"/>
          <ac:spMkLst>
            <pc:docMk/>
            <pc:sldMk cId="3115628147" sldId="285"/>
            <ac:spMk id="81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isabet M. Nilsson" userId="S::elisabet.nilsson_mau.se#ext#@aarhusuniversitet.onmicrosoft.com::595ef072-bd51-4511-937f-ed0b1e939d37" providerId="AD" clId="Web-{3FEB73B3-9799-9822-A1BD-39601C34F6DD}" dt="2025-03-07T10:00:14.644" v="127" actId="20577"/>
              <pc2:cmMkLst xmlns:pc2="http://schemas.microsoft.com/office/powerpoint/2019/9/main/command">
                <pc:docMk/>
                <pc:sldMk cId="3115628147" sldId="285"/>
                <pc2:cmMk id="{F010B8C2-91B7-4346-8492-0C9B93A56940}"/>
              </pc2:cmMkLst>
            </pc226:cmChg>
          </p:ext>
        </pc:extLst>
      </pc:sldChg>
    </pc:docChg>
  </pc:docChgLst>
  <pc:docChgLst>
    <pc:chgData name="Anne-Marie Hansen" userId="S::anne-marie.hansen_mau.se#ext#@aarhusuniversitet.onmicrosoft.com::1ee254a2-39d2-4aab-aca8-1ffdae2a895a" providerId="AD" clId="Web-{E20EADCB-9314-499F-80AB-48DC05DA179C}"/>
    <pc:docChg chg="mod">
      <pc:chgData name="Anne-Marie Hansen" userId="S::anne-marie.hansen_mau.se#ext#@aarhusuniversitet.onmicrosoft.com::1ee254a2-39d2-4aab-aca8-1ffdae2a895a" providerId="AD" clId="Web-{E20EADCB-9314-499F-80AB-48DC05DA179C}" dt="2025-02-26T10:27:21.152" v="0"/>
      <pc:docMkLst>
        <pc:docMk/>
      </pc:docMkLst>
    </pc:docChg>
  </pc:docChgLst>
  <pc:docChgLst>
    <pc:chgData name="Elisabet M. Nilsson" userId="S::elisabet.nilsson_mau.se#ext#@aarhusuniversitet.onmicrosoft.com::595ef072-bd51-4511-937f-ed0b1e939d37" providerId="AD" clId="Web-{FCD784C1-C8F7-8E5A-EC10-82BF3158E227}"/>
    <pc:docChg chg="modSld">
      <pc:chgData name="Elisabet M. Nilsson" userId="S::elisabet.nilsson_mau.se#ext#@aarhusuniversitet.onmicrosoft.com::595ef072-bd51-4511-937f-ed0b1e939d37" providerId="AD" clId="Web-{FCD784C1-C8F7-8E5A-EC10-82BF3158E227}" dt="2025-05-13T13:36:33.325" v="3" actId="20577"/>
      <pc:docMkLst>
        <pc:docMk/>
      </pc:docMkLst>
      <pc:sldChg chg="modSp">
        <pc:chgData name="Elisabet M. Nilsson" userId="S::elisabet.nilsson_mau.se#ext#@aarhusuniversitet.onmicrosoft.com::595ef072-bd51-4511-937f-ed0b1e939d37" providerId="AD" clId="Web-{FCD784C1-C8F7-8E5A-EC10-82BF3158E227}" dt="2025-05-13T13:36:33.325" v="3" actId="20577"/>
        <pc:sldMkLst>
          <pc:docMk/>
          <pc:sldMk cId="2681902740" sldId="282"/>
        </pc:sldMkLst>
        <pc:spChg chg="mod">
          <ac:chgData name="Elisabet M. Nilsson" userId="S::elisabet.nilsson_mau.se#ext#@aarhusuniversitet.onmicrosoft.com::595ef072-bd51-4511-937f-ed0b1e939d37" providerId="AD" clId="Web-{FCD784C1-C8F7-8E5A-EC10-82BF3158E227}" dt="2025-05-13T13:36:29.169" v="2" actId="20577"/>
          <ac:spMkLst>
            <pc:docMk/>
            <pc:sldMk cId="2681902740" sldId="282"/>
            <ac:spMk id="4" creationId="{817A063A-3E7E-9432-A89D-B589222544A7}"/>
          </ac:spMkLst>
        </pc:spChg>
        <pc:spChg chg="mod">
          <ac:chgData name="Elisabet M. Nilsson" userId="S::elisabet.nilsson_mau.se#ext#@aarhusuniversitet.onmicrosoft.com::595ef072-bd51-4511-937f-ed0b1e939d37" providerId="AD" clId="Web-{FCD784C1-C8F7-8E5A-EC10-82BF3158E227}" dt="2025-05-13T13:36:33.325" v="3" actId="20577"/>
          <ac:spMkLst>
            <pc:docMk/>
            <pc:sldMk cId="2681902740" sldId="282"/>
            <ac:spMk id="5" creationId="{B14FBD4D-5FC5-FB86-F1F1-4DA525B0939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sv-S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" name="Google Shape;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16583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69438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56033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63130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ova.uni.mau.s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AACB61B2-83B1-4619-CE54-129B4F9B839F}"/>
              </a:ext>
            </a:extLst>
          </p:cNvPr>
          <p:cNvSpPr txBox="1"/>
          <p:nvPr/>
        </p:nvSpPr>
        <p:spPr>
          <a:xfrm>
            <a:off x="2924269" y="2569028"/>
            <a:ext cx="63012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alibri" panose="020F0502020204030204" pitchFamily="34" charset="0"/>
                <a:cs typeface="Calibri" panose="020F0502020204030204" pitchFamily="34" charset="0"/>
              </a:rPr>
              <a:t>Pitching more-than-human perspectives in design</a:t>
            </a:r>
          </a:p>
        </p:txBody>
      </p:sp>
      <p:pic>
        <p:nvPicPr>
          <p:cNvPr id="7" name="Bildobjekt 6" descr="En bild som visar skärmbild, Electric blue, Teckensnitt, Majorelleblå&#10;&#10;Automatiskt genererad beskrivning">
            <a:extLst>
              <a:ext uri="{FF2B5EF4-FFF2-40B4-BE49-F238E27FC236}">
                <a16:creationId xmlns:a16="http://schemas.microsoft.com/office/drawing/2014/main" id="{62A04571-AFBA-E60F-83A9-6341B9B99E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35" y="86610"/>
            <a:ext cx="1937481" cy="431424"/>
          </a:xfrm>
          <a:prstGeom prst="rect">
            <a:avLst/>
          </a:prstGeom>
        </p:spPr>
      </p:pic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54DC04A2-D7F8-8CC7-576C-F49AF0C0B4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7A063A-3E7E-9432-A89D-B58922254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6100" y="850833"/>
            <a:ext cx="5362900" cy="4555200"/>
          </a:xfrm>
        </p:spPr>
        <p:txBody>
          <a:bodyPr>
            <a:noAutofit/>
          </a:bodyPr>
          <a:lstStyle/>
          <a:p>
            <a:pPr marL="139700" indent="0">
              <a:lnSpc>
                <a:spcPct val="114999"/>
              </a:lnSpc>
              <a:buNone/>
            </a:pPr>
            <a:r>
              <a:rPr lang="en-US" sz="36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Summary </a:t>
            </a:r>
            <a:endParaRPr lang="da-DK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139700" indent="0">
              <a:lnSpc>
                <a:spcPct val="114999"/>
              </a:lnSpc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In this teaching activity, students will develop a short and insightful presentation, a so-called elevator pitch that underscores the importance of integrating more-than-human perspectives in design. The target audience could be fellow designers,</a:t>
            </a:r>
            <a:r>
              <a:rPr lang="en-US" sz="2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design consultancies, </a:t>
            </a:r>
            <a:r>
              <a:rPr lang="en-US" sz="2400" dirty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clients, investors or other stakeholders interested in understanding the value of challenging the human-</a:t>
            </a:r>
            <a:r>
              <a:rPr lang="en-US" sz="2400" dirty="0" err="1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centred</a:t>
            </a:r>
            <a:r>
              <a:rPr lang="en-US" sz="2400" dirty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 paradigm in technology design.</a:t>
            </a:r>
            <a:r>
              <a:rPr lang="sv-SE" sz="240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endParaRPr lang="da-DK" sz="24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4FBD4D-5FC5-FB86-F1F1-4DA525B0939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147572" y="850833"/>
            <a:ext cx="5130000" cy="4555200"/>
          </a:xfrm>
        </p:spPr>
        <p:txBody>
          <a:bodyPr>
            <a:normAutofit fontScale="92500" lnSpcReduction="10000"/>
          </a:bodyPr>
          <a:lstStyle/>
          <a:p>
            <a:pPr marL="139700" indent="0">
              <a:buNone/>
            </a:pPr>
            <a:r>
              <a:rPr lang="en-US" sz="3600" dirty="0">
                <a:solidFill>
                  <a:schemeClr val="tx1"/>
                </a:solidFill>
                <a:latin typeface="Calibri"/>
              </a:rPr>
              <a:t>Learning outcomes</a:t>
            </a:r>
            <a:endParaRPr lang="en-US" sz="3600">
              <a:solidFill>
                <a:schemeClr val="tx1"/>
              </a:solidFill>
            </a:endParaRPr>
          </a:p>
          <a:p>
            <a:pPr marL="139700" indent="0"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After the teaching activity students should be able to:</a:t>
            </a:r>
            <a:endParaRPr lang="sv-SE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4999"/>
              </a:lnSpc>
              <a:buFont typeface="Wingdings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Provide a short and insightful pitch explaining why more-than-human perspectives are important to address. </a:t>
            </a:r>
            <a:endParaRPr lang="en-GB" sz="2400">
              <a:solidFill>
                <a:schemeClr val="tx1"/>
              </a:solidFill>
              <a:latin typeface="Calibri"/>
              <a:ea typeface="Calibri"/>
            </a:endParaRPr>
          </a:p>
          <a:p>
            <a:pPr marL="482600" indent="-342900">
              <a:lnSpc>
                <a:spcPct val="114999"/>
              </a:lnSpc>
              <a:buFont typeface="Wingdings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Describe how more-than-human perspectives are integrated in their design processes and outcomes. </a:t>
            </a:r>
            <a:endParaRPr lang="en-GB" sz="2400">
              <a:solidFill>
                <a:schemeClr val="tx1"/>
              </a:solidFill>
              <a:latin typeface="Calibri"/>
              <a:ea typeface="Calibri"/>
            </a:endParaRPr>
          </a:p>
          <a:p>
            <a:pPr marL="482600" indent="-342900">
              <a:lnSpc>
                <a:spcPct val="114999"/>
              </a:lnSpc>
              <a:buFont typeface="Wingdings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Calibri"/>
                <a:ea typeface="Calibri"/>
              </a:rPr>
              <a:t>Perform a pitch in front of an audience.</a:t>
            </a:r>
            <a:endParaRPr lang="en-GB" sz="2400" dirty="0">
              <a:solidFill>
                <a:schemeClr val="tx1"/>
              </a:solidFill>
              <a:latin typeface="Calibri"/>
              <a:ea typeface="Calibri"/>
            </a:endParaRPr>
          </a:p>
          <a:p>
            <a:pPr marL="139700" indent="0">
              <a:lnSpc>
                <a:spcPct val="114999"/>
              </a:lnSpc>
              <a:buNone/>
            </a:pPr>
            <a:endParaRPr lang="en-US" sz="28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7" name="Bildobjekt 6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D8D9EBAE-8A4C-EA71-6972-1895315E9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90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4F6704-3F9B-0B5C-722C-3A58407C0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700" y="999767"/>
            <a:ext cx="10700400" cy="738100"/>
          </a:xfrm>
        </p:spPr>
        <p:txBody>
          <a:bodyPr>
            <a:normAutofit/>
          </a:bodyPr>
          <a:lstStyle/>
          <a:p>
            <a:r>
              <a:rPr lang="en-US" sz="3600">
                <a:latin typeface="Calibri"/>
              </a:rPr>
              <a:t>Outline/Content</a:t>
            </a:r>
            <a:endParaRPr lang="da-DK" sz="3600">
              <a:latin typeface="Calibri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F40E3B-C3C7-787E-D572-0A3BA28E2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4700" y="1943033"/>
            <a:ext cx="9541146" cy="4555200"/>
          </a:xfrm>
        </p:spPr>
        <p:txBody>
          <a:bodyPr/>
          <a:lstStyle/>
          <a:p>
            <a:pPr>
              <a:buFont typeface="Wingdings"/>
              <a:buChar char="§"/>
            </a:pPr>
            <a:r>
              <a:rPr lang="sv-SE" sz="2800" dirty="0" err="1">
                <a:solidFill>
                  <a:schemeClr val="tx1"/>
                </a:solidFill>
                <a:latin typeface="Calibri"/>
              </a:rPr>
              <a:t>Introduction</a:t>
            </a:r>
            <a:r>
              <a:rPr lang="sv-SE" sz="2800" dirty="0">
                <a:solidFill>
                  <a:schemeClr val="tx1"/>
                </a:solidFill>
                <a:latin typeface="Calibri"/>
              </a:rPr>
              <a:t> to </a:t>
            </a:r>
            <a:r>
              <a:rPr lang="sv-SE" sz="2800" dirty="0" err="1">
                <a:solidFill>
                  <a:schemeClr val="tx1"/>
                </a:solidFill>
                <a:latin typeface="Calibri"/>
              </a:rPr>
              <a:t>more</a:t>
            </a:r>
            <a:r>
              <a:rPr lang="sv-SE" sz="2800" dirty="0">
                <a:solidFill>
                  <a:schemeClr val="tx1"/>
                </a:solidFill>
                <a:latin typeface="Calibri"/>
              </a:rPr>
              <a:t>-</a:t>
            </a:r>
            <a:r>
              <a:rPr lang="sv-SE" sz="2800" dirty="0" err="1">
                <a:solidFill>
                  <a:schemeClr val="tx1"/>
                </a:solidFill>
                <a:latin typeface="Calibri"/>
              </a:rPr>
              <a:t>than</a:t>
            </a:r>
            <a:r>
              <a:rPr lang="sv-SE" sz="2800" dirty="0">
                <a:solidFill>
                  <a:schemeClr val="tx1"/>
                </a:solidFill>
                <a:latin typeface="Calibri"/>
              </a:rPr>
              <a:t>-human-</a:t>
            </a:r>
            <a:r>
              <a:rPr lang="sv-SE" sz="2800" dirty="0" err="1">
                <a:solidFill>
                  <a:schemeClr val="tx1"/>
                </a:solidFill>
                <a:latin typeface="Calibri"/>
              </a:rPr>
              <a:t>centred</a:t>
            </a:r>
            <a:r>
              <a:rPr lang="sv-SE" sz="2800" dirty="0">
                <a:solidFill>
                  <a:schemeClr val="tx1"/>
                </a:solidFill>
                <a:latin typeface="Calibri"/>
              </a:rPr>
              <a:t> design as a </a:t>
            </a:r>
            <a:r>
              <a:rPr lang="sv-SE" sz="2800" dirty="0" err="1">
                <a:solidFill>
                  <a:schemeClr val="tx1"/>
                </a:solidFill>
                <a:latin typeface="Calibri"/>
              </a:rPr>
              <a:t>field</a:t>
            </a:r>
            <a:r>
              <a:rPr lang="sv-SE" sz="2800" dirty="0">
                <a:solidFill>
                  <a:schemeClr val="tx1"/>
                </a:solidFill>
                <a:latin typeface="Calibri"/>
              </a:rPr>
              <a:t> in the </a:t>
            </a:r>
            <a:r>
              <a:rPr lang="sv-SE" sz="2800" dirty="0" err="1">
                <a:solidFill>
                  <a:schemeClr val="tx1"/>
                </a:solidFill>
                <a:latin typeface="Calibri"/>
              </a:rPr>
              <a:t>making</a:t>
            </a:r>
            <a:endParaRPr lang="sv-SE" sz="2800" dirty="0">
              <a:solidFill>
                <a:schemeClr val="tx1"/>
              </a:solidFill>
              <a:latin typeface="Calibri"/>
            </a:endParaRPr>
          </a:p>
          <a:p>
            <a:pPr>
              <a:buFont typeface="Wingdings"/>
              <a:buChar char="§"/>
            </a:pPr>
            <a:r>
              <a:rPr lang="sv-SE" sz="2800" dirty="0" err="1">
                <a:solidFill>
                  <a:schemeClr val="tx1"/>
                </a:solidFill>
                <a:latin typeface="Calibri"/>
              </a:rPr>
              <a:t>Guidelines</a:t>
            </a:r>
            <a:r>
              <a:rPr lang="sv-SE" sz="2800" dirty="0">
                <a:solidFill>
                  <a:schemeClr val="tx1"/>
                </a:solidFill>
                <a:latin typeface="Calibri"/>
              </a:rPr>
              <a:t> for </a:t>
            </a:r>
            <a:r>
              <a:rPr lang="sv-SE" sz="2800" dirty="0" err="1">
                <a:solidFill>
                  <a:schemeClr val="tx1"/>
                </a:solidFill>
                <a:latin typeface="Calibri"/>
              </a:rPr>
              <a:t>developing</a:t>
            </a:r>
            <a:r>
              <a:rPr lang="sv-SE" sz="2800" dirty="0">
                <a:solidFill>
                  <a:schemeClr val="tx1"/>
                </a:solidFill>
                <a:latin typeface="Calibri"/>
              </a:rPr>
              <a:t> elevator </a:t>
            </a:r>
            <a:r>
              <a:rPr lang="sv-SE" sz="2800" dirty="0" err="1">
                <a:solidFill>
                  <a:schemeClr val="tx1"/>
                </a:solidFill>
                <a:latin typeface="Calibri"/>
              </a:rPr>
              <a:t>pitches</a:t>
            </a:r>
            <a:endParaRPr lang="en-US" sz="2800" dirty="0">
              <a:solidFill>
                <a:schemeClr val="tx1"/>
              </a:solidFill>
              <a:latin typeface="Calibri"/>
            </a:endParaRPr>
          </a:p>
          <a:p>
            <a:pPr>
              <a:buFont typeface="Wingdings"/>
              <a:buChar char="§"/>
            </a:pPr>
            <a:r>
              <a:rPr lang="en-US" sz="2800" dirty="0">
                <a:solidFill>
                  <a:schemeClr val="tx1"/>
                </a:solidFill>
                <a:latin typeface="Calibri"/>
              </a:rPr>
              <a:t>Pitching exercises</a:t>
            </a:r>
          </a:p>
        </p:txBody>
      </p:sp>
      <p:pic>
        <p:nvPicPr>
          <p:cNvPr id="4" name="Bildobjekt 3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971A43AC-AA75-E360-F9E3-1B1405322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74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114075" y="1280512"/>
            <a:ext cx="78867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075" y="1067226"/>
            <a:ext cx="8954592" cy="4351200"/>
          </a:xfrm>
        </p:spPr>
        <p:txBody>
          <a:bodyPr/>
          <a:lstStyle/>
          <a:p>
            <a:pPr marL="114300" indent="0">
              <a:buNone/>
            </a:pPr>
            <a:r>
              <a:rPr lang="en-GB" sz="3600" dirty="0">
                <a:solidFill>
                  <a:schemeClr val="tx1"/>
                </a:solidFill>
                <a:latin typeface="Calibri"/>
                <a:cs typeface="Calibri"/>
              </a:rPr>
              <a:t>Key readings</a:t>
            </a:r>
            <a:endParaRPr lang="en-GB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sv-SE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Eriksson, Eva; Nilsson, Elisabet M.; Yoo, Daisy; and Bekker, Tilde (2024). More-than-Human Perspectives in Human-Computer Interaction Research: A Scoping Review. In </a:t>
            </a:r>
            <a:r>
              <a:rPr lang="sv-SE" sz="2400" i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Proceedings</a:t>
            </a:r>
            <a:r>
              <a:rPr lang="sv-SE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2400" i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13th Nordic Conference on Human-Computer </a:t>
            </a:r>
            <a:r>
              <a:rPr lang="sv-SE" sz="2400" i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Interaction</a:t>
            </a:r>
            <a:r>
              <a:rPr lang="sv-SE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sv-SE" sz="2400" i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NordiCHI</a:t>
            </a:r>
            <a:r>
              <a:rPr lang="sv-SE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’24)</a:t>
            </a:r>
            <a:r>
              <a:rPr lang="sv-SE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Association for </a:t>
            </a:r>
            <a:r>
              <a:rPr lang="sv-SE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Computing</a:t>
            </a:r>
            <a:r>
              <a:rPr lang="sv-SE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Machinery</a:t>
            </a:r>
            <a:r>
              <a:rPr lang="sv-SE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New York, NY, USA, </a:t>
            </a:r>
            <a:r>
              <a:rPr lang="sv-SE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sv-SE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72, 1–18. 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https://doi.org/10.1145/3679318.3685408</a:t>
            </a:r>
            <a:r>
              <a:rPr lang="sv-SE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v-SE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endParaRPr lang="sv-S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916DDB54-AD98-8CF9-D652-461BB68915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09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114075" y="1280512"/>
            <a:ext cx="78867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6042" y="1060012"/>
            <a:ext cx="10203000" cy="4351200"/>
          </a:xfrm>
        </p:spPr>
        <p:txBody>
          <a:bodyPr/>
          <a:lstStyle/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36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What</a:t>
            </a:r>
            <a:r>
              <a:rPr lang="sv-SE" sz="36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is a pitch? </a:t>
            </a: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 pitch is a short presentation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where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designers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showcase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their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ideas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and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concepts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to potential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clients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stakeholders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or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investors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.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sv-SE"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goal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is to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persuade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the ’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audience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’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of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the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value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and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importance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of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the design or a design approach/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idea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(in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this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case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why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more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than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-human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perspectives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are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important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to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take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in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account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v-SE" sz="2400" dirty="0">
              <a:solidFill>
                <a:srgbClr val="202122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length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of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 pitch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can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vary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depending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on the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context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and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audience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v-SE"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An </a:t>
            </a: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elevator pitch 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is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typically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30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seconds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– 1 ½ 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minute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.</a:t>
            </a:r>
            <a:endParaRPr lang="sv-SE" sz="2400" dirty="0">
              <a:solidFill>
                <a:srgbClr val="202122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47DF7596-22DA-F8EC-ED96-EB6A6A48E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114075" y="1280512"/>
            <a:ext cx="78867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17" y="563336"/>
            <a:ext cx="10393925" cy="4351200"/>
          </a:xfrm>
        </p:spPr>
        <p:txBody>
          <a:bodyPr/>
          <a:lstStyle/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36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General </a:t>
            </a:r>
            <a:r>
              <a:rPr lang="sv-SE" sz="36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guidelines</a:t>
            </a:r>
            <a:r>
              <a:rPr lang="sv-SE" sz="36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for </a:t>
            </a:r>
            <a:r>
              <a:rPr lang="sv-SE" sz="36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developing</a:t>
            </a:r>
            <a:r>
              <a:rPr lang="sv-SE" sz="36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 pitch</a:t>
            </a:r>
            <a:endParaRPr lang="sv-SE" sz="3600" dirty="0">
              <a:solidFill>
                <a:srgbClr val="111111"/>
              </a:solidFill>
              <a:highlight>
                <a:srgbClr val="F3F3F3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2400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Introduction</a:t>
            </a: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(10 </a:t>
            </a:r>
            <a:r>
              <a:rPr lang="sv-SE" sz="2400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seconds</a:t>
            </a: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):</a:t>
            </a:r>
            <a:b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Start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with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 hook to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grab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attention 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Connect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to 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case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</a:t>
            </a: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Problem Statement (15 </a:t>
            </a:r>
            <a:r>
              <a:rPr lang="sv-SE" sz="2400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seconds</a:t>
            </a: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):</a:t>
            </a:r>
            <a:b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Clearly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state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the problem or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need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that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your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audience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can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relate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to.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Can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start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with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question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or/and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example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of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the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current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state</a:t>
            </a:r>
            <a:endParaRPr lang="sv-SE"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Solution (20 </a:t>
            </a:r>
            <a:r>
              <a:rPr lang="sv-SE" sz="2400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seconds</a:t>
            </a: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):</a:t>
            </a:r>
            <a:b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Present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your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solution to the problem. 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Here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more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than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-human 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perspectives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2400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Benefits</a:t>
            </a: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(20 </a:t>
            </a:r>
            <a:r>
              <a:rPr lang="sv-SE" sz="2400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seconds</a:t>
            </a: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):</a:t>
            </a:r>
            <a:b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Highlight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the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benefits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. 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Why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more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than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-human 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perspectives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</a:t>
            </a: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Call to Action (10 </a:t>
            </a:r>
            <a:r>
              <a:rPr lang="sv-SE" sz="2400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seconds</a:t>
            </a:r>
            <a: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):</a:t>
            </a:r>
            <a:br>
              <a:rPr lang="sv-SE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End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with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 strong call to action</a:t>
            </a:r>
            <a:endParaRPr lang="sv-SE" sz="2400" b="1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sv-SE" sz="2400" b="1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sv-SE" sz="2400" b="1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sv-SE" sz="2400" b="1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sv-SE" sz="2400" b="1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sv-SE" sz="2400" b="1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sv-SE" sz="2400" b="1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sv-SE" sz="2400" b="1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B369DA9A-9C76-1796-305D-D90421DA87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093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631" y="897892"/>
            <a:ext cx="10058700" cy="4351200"/>
          </a:xfrm>
        </p:spPr>
        <p:txBody>
          <a:bodyPr/>
          <a:lstStyle/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3600" dirty="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Assignment</a:t>
            </a:r>
            <a:endParaRPr lang="sv-SE" sz="3600" dirty="0" err="1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spcBef>
                <a:spcPts val="900"/>
              </a:spcBef>
              <a:buFont typeface="Calibri"/>
              <a:buChar char="●"/>
            </a:pP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Use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your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design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project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as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case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(or a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case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suggested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by the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teacher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)</a:t>
            </a:r>
          </a:p>
          <a:p>
            <a:pPr marL="457200" lvl="0" indent="-342900" algn="l">
              <a:lnSpc>
                <a:spcPct val="114999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Create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an elevator pitch on 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than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-human 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perspectives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important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incorporate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in design (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connect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2400" err="1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case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)</a:t>
            </a:r>
            <a:endParaRPr lang="sv-SE">
              <a:solidFill>
                <a:schemeClr val="dk1"/>
              </a:solidFill>
              <a:latin typeface="Calibri"/>
              <a:cs typeface="Calibri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Problem – Solution – Argument</a:t>
            </a: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Length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: 30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seconds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– 1 ½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minute</a:t>
            </a:r>
            <a:endParaRPr lang="sv-SE" sz="2400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Use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oral presentation and/or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visuals</a:t>
            </a:r>
            <a:endParaRPr lang="sv-SE" sz="2400" dirty="0">
              <a:solidFill>
                <a:schemeClr val="dk1"/>
              </a:solidFill>
              <a:highlight>
                <a:srgbClr val="FFFFFF"/>
              </a:highlight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only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have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ca 20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minutes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at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your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disposal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so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your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pitches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dirty="0" err="1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will</a:t>
            </a:r>
            <a:r>
              <a:rPr lang="sv-SE" sz="24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be 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perfectly</a:t>
            </a:r>
            <a:r>
              <a:rPr lang="sv-SE" sz="2400" i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sv-SE" sz="2400" i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imperfect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!</a:t>
            </a:r>
            <a:b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endParaRPr lang="sv-SE"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Meet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back in the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classroom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to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picth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in front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of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the </a:t>
            </a:r>
            <a:r>
              <a:rPr lang="sv-SE" sz="24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class</a:t>
            </a:r>
            <a:r>
              <a:rPr lang="sv-SE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. </a:t>
            </a:r>
            <a:endParaRPr lang="en-GB" sz="3600" dirty="0">
              <a:solidFill>
                <a:schemeClr val="tx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74CF4F63-5982-547C-613F-52608AAD8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628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72575" y="1699612"/>
            <a:ext cx="116205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7875" y="1028247"/>
            <a:ext cx="10960100" cy="4351200"/>
          </a:xfrm>
        </p:spPr>
        <p:txBody>
          <a:bodyPr/>
          <a:lstStyle/>
          <a:p>
            <a:pPr marL="114300" indent="0">
              <a:lnSpc>
                <a:spcPct val="100000"/>
              </a:lnSpc>
              <a:buNone/>
            </a:pPr>
            <a:endParaRPr lang="sv-SE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endParaRPr lang="sv-SE" b="0" i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This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teaching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activity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was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developed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as part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MOVA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project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co-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funded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by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European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Union. 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https://mova.uni.mau.se/</a:t>
            </a:r>
            <a:endParaRPr lang="sv-SE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14300" indent="0">
              <a:buNone/>
            </a:pPr>
            <a:endParaRPr lang="en-GB" sz="2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8BF4586-C96B-8727-94C4-75F524140D35}"/>
              </a:ext>
            </a:extLst>
          </p:cNvPr>
          <p:cNvSpPr txBox="1"/>
          <p:nvPr/>
        </p:nvSpPr>
        <p:spPr>
          <a:xfrm>
            <a:off x="768826" y="5827643"/>
            <a:ext cx="11125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Disclaimer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Funded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by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Union.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Views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opinions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expressed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however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author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(s)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do not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necessarily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reflect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 or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Culture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Executive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Agency (EACEA).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 nor EACEA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held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responsible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Bildobjekt 7" descr="En bild som visar skärmbild, Electric blue, Teckensnitt, Majorelleblå&#10;&#10;Automatiskt genererad beskrivning">
            <a:extLst>
              <a:ext uri="{FF2B5EF4-FFF2-40B4-BE49-F238E27FC236}">
                <a16:creationId xmlns:a16="http://schemas.microsoft.com/office/drawing/2014/main" id="{3507B513-DB5F-51C2-86B0-5806EB90CF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5435" y="3205638"/>
            <a:ext cx="5501131" cy="1224951"/>
          </a:xfrm>
          <a:prstGeom prst="rect">
            <a:avLst/>
          </a:prstGeom>
        </p:spPr>
      </p:pic>
      <p:pic>
        <p:nvPicPr>
          <p:cNvPr id="6" name="Bildobjekt 5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CA81504A-1A3C-7F79-8086-08EAFB719F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66233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13A438EEDB8945B82220F2155C6630" ma:contentTypeVersion="15" ma:contentTypeDescription="Opret et nyt dokument." ma:contentTypeScope="" ma:versionID="3adc257fdfa51378e37f9dc49d3dafeb">
  <xsd:schema xmlns:xsd="http://www.w3.org/2001/XMLSchema" xmlns:xs="http://www.w3.org/2001/XMLSchema" xmlns:p="http://schemas.microsoft.com/office/2006/metadata/properties" xmlns:ns2="20db1d7e-016f-4183-8f2d-c936cae0deb6" xmlns:ns3="4957828b-1830-42c5-a4eb-4d442edbbb52" targetNamespace="http://schemas.microsoft.com/office/2006/metadata/properties" ma:root="true" ma:fieldsID="503c7aa3f5152ebd512396ca6f21824e" ns2:_="" ns3:_="">
    <xsd:import namespace="20db1d7e-016f-4183-8f2d-c936cae0deb6"/>
    <xsd:import namespace="4957828b-1830-42c5-a4eb-4d442edbbb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b1d7e-016f-4183-8f2d-c936cae0de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ledmærker" ma:readOnly="false" ma:fieldId="{5cf76f15-5ced-4ddc-b409-7134ff3c332f}" ma:taxonomyMulti="true" ma:sspId="5cd08861-88c0-49b2-8510-903f698cfa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57828b-1830-42c5-a4eb-4d442edbbb5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d4c56d4-e1e0-4245-a429-f613676a2a34}" ma:internalName="TaxCatchAll" ma:showField="CatchAllData" ma:web="4957828b-1830-42c5-a4eb-4d442edbbb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57828b-1830-42c5-a4eb-4d442edbbb52" xsi:nil="true"/>
    <lcf76f155ced4ddcb4097134ff3c332f xmlns="20db1d7e-016f-4183-8f2d-c936cae0deb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E059BA-6CAF-488F-BE32-3999F907A91D}"/>
</file>

<file path=customXml/itemProps2.xml><?xml version="1.0" encoding="utf-8"?>
<ds:datastoreItem xmlns:ds="http://schemas.openxmlformats.org/officeDocument/2006/customXml" ds:itemID="{E44C306E-81B2-4547-BC99-636C74DF0F9D}">
  <ds:schemaRefs>
    <ds:schemaRef ds:uri="20db1d7e-016f-4183-8f2d-c936cae0deb6"/>
    <ds:schemaRef ds:uri="4957828b-1830-42c5-a4eb-4d442edbbb52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19FAF89-8C28-4A93-A6C4-CE45B25B3D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560</Words>
  <Application>Microsoft Office PowerPoint</Application>
  <PresentationFormat>Widescreen</PresentationFormat>
  <Paragraphs>48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PowerPoint Presentation</vt:lpstr>
      <vt:lpstr>PowerPoint Presentation</vt:lpstr>
      <vt:lpstr>Outline/Content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cp:lastModifiedBy>Elisabet M. Nilsson</cp:lastModifiedBy>
  <cp:revision>71</cp:revision>
  <dcterms:modified xsi:type="dcterms:W3CDTF">2025-05-13T13:36:36Z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0x010100FF13A438EEDB8945B82220F2155C6630</vt:lpwstr>
  </property>
  <property fmtid="{D5CDD505-2E9C-101B-9397-08002B2CF9AE}" pid="3" name="MediaServiceImageTags">
    <vt:lpwstr/>
  </property>
</Properties>
</file>