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32"/>
  </p:notesMasterIdLst>
  <p:sldIdLst>
    <p:sldId id="256" r:id="rId5"/>
    <p:sldId id="282" r:id="rId6"/>
    <p:sldId id="283" r:id="rId7"/>
    <p:sldId id="284" r:id="rId8"/>
    <p:sldId id="286" r:id="rId9"/>
    <p:sldId id="288" r:id="rId10"/>
    <p:sldId id="289" r:id="rId11"/>
    <p:sldId id="281" r:id="rId12"/>
    <p:sldId id="287" r:id="rId13"/>
    <p:sldId id="290" r:id="rId14"/>
    <p:sldId id="305" r:id="rId15"/>
    <p:sldId id="293" r:id="rId16"/>
    <p:sldId id="301" r:id="rId17"/>
    <p:sldId id="292" r:id="rId18"/>
    <p:sldId id="291" r:id="rId19"/>
    <p:sldId id="295" r:id="rId20"/>
    <p:sldId id="294" r:id="rId21"/>
    <p:sldId id="296" r:id="rId22"/>
    <p:sldId id="297" r:id="rId23"/>
    <p:sldId id="298" r:id="rId24"/>
    <p:sldId id="299" r:id="rId25"/>
    <p:sldId id="300" r:id="rId26"/>
    <p:sldId id="302" r:id="rId27"/>
    <p:sldId id="303" r:id="rId28"/>
    <p:sldId id="304" r:id="rId29"/>
    <p:sldId id="285" r:id="rId30"/>
    <p:sldId id="278" r:id="rId31"/>
  </p:sldIdLst>
  <p:sldSz cx="12192000" cy="6858000"/>
  <p:notesSz cx="6858000" cy="9144000"/>
  <p:embeddedFontLst>
    <p:embeddedFont>
      <p:font typeface="Cambria" panose="02040503050406030204"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480C8E-F9F4-1D65-178D-87826ADE018A}" v="3" dt="2025-05-13T13:35:18.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28"/>
  </p:normalViewPr>
  <p:slideViewPr>
    <p:cSldViewPr snapToGrid="0">
      <p:cViewPr varScale="1">
        <p:scale>
          <a:sx n="114" d="100"/>
          <a:sy n="114" d="100"/>
        </p:scale>
        <p:origin x="5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2.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 M. Nilsson" userId="S::elisabet.nilsson_mau.se#ext#@aarhusuniversitet.onmicrosoft.com::595ef072-bd51-4511-937f-ed0b1e939d37" providerId="AD" clId="Web-{95A56C18-624D-718E-2461-0D6C13D3750F}"/>
    <pc:docChg chg="modSld">
      <pc:chgData name="Elisabet M. Nilsson" userId="S::elisabet.nilsson_mau.se#ext#@aarhusuniversitet.onmicrosoft.com::595ef072-bd51-4511-937f-ed0b1e939d37" providerId="AD" clId="Web-{95A56C18-624D-718E-2461-0D6C13D3750F}" dt="2025-03-20T08:35:23.494" v="99" actId="20577"/>
      <pc:docMkLst>
        <pc:docMk/>
      </pc:docMkLst>
      <pc:sldChg chg="modSp">
        <pc:chgData name="Elisabet M. Nilsson" userId="S::elisabet.nilsson_mau.se#ext#@aarhusuniversitet.onmicrosoft.com::595ef072-bd51-4511-937f-ed0b1e939d37" providerId="AD" clId="Web-{95A56C18-624D-718E-2461-0D6C13D3750F}" dt="2025-03-20T08:35:23.494" v="99" actId="20577"/>
        <pc:sldMkLst>
          <pc:docMk/>
          <pc:sldMk cId="3115628147" sldId="285"/>
        </pc:sldMkLst>
        <pc:spChg chg="mod">
          <ac:chgData name="Elisabet M. Nilsson" userId="S::elisabet.nilsson_mau.se#ext#@aarhusuniversitet.onmicrosoft.com::595ef072-bd51-4511-937f-ed0b1e939d37" providerId="AD" clId="Web-{95A56C18-624D-718E-2461-0D6C13D3750F}" dt="2025-03-20T08:35:23.494" v="99" actId="20577"/>
          <ac:spMkLst>
            <pc:docMk/>
            <pc:sldMk cId="3115628147" sldId="285"/>
            <ac:spMk id="3" creationId="{6E0C358F-F65F-E242-ACE6-4D3E98081FA0}"/>
          </ac:spMkLst>
        </pc:spChg>
      </pc:sldChg>
      <pc:sldChg chg="modSp">
        <pc:chgData name="Elisabet M. Nilsson" userId="S::elisabet.nilsson_mau.se#ext#@aarhusuniversitet.onmicrosoft.com::595ef072-bd51-4511-937f-ed0b1e939d37" providerId="AD" clId="Web-{95A56C18-624D-718E-2461-0D6C13D3750F}" dt="2025-03-20T08:32:10.709" v="63" actId="20577"/>
        <pc:sldMkLst>
          <pc:docMk/>
          <pc:sldMk cId="3883692073" sldId="286"/>
        </pc:sldMkLst>
        <pc:spChg chg="mod">
          <ac:chgData name="Elisabet M. Nilsson" userId="S::elisabet.nilsson_mau.se#ext#@aarhusuniversitet.onmicrosoft.com::595ef072-bd51-4511-937f-ed0b1e939d37" providerId="AD" clId="Web-{95A56C18-624D-718E-2461-0D6C13D3750F}" dt="2025-03-20T08:32:10.709" v="63" actId="20577"/>
          <ac:spMkLst>
            <pc:docMk/>
            <pc:sldMk cId="3883692073" sldId="286"/>
            <ac:spMk id="3" creationId="{421C2CE9-EF5F-2FD7-667D-EDFA61EDBC3E}"/>
          </ac:spMkLst>
        </pc:spChg>
      </pc:sldChg>
      <pc:sldChg chg="modSp">
        <pc:chgData name="Elisabet M. Nilsson" userId="S::elisabet.nilsson_mau.se#ext#@aarhusuniversitet.onmicrosoft.com::595ef072-bd51-4511-937f-ed0b1e939d37" providerId="AD" clId="Web-{95A56C18-624D-718E-2461-0D6C13D3750F}" dt="2025-03-20T08:32:15.210" v="65" actId="20577"/>
        <pc:sldMkLst>
          <pc:docMk/>
          <pc:sldMk cId="3132035978" sldId="288"/>
        </pc:sldMkLst>
        <pc:spChg chg="mod">
          <ac:chgData name="Elisabet M. Nilsson" userId="S::elisabet.nilsson_mau.se#ext#@aarhusuniversitet.onmicrosoft.com::595ef072-bd51-4511-937f-ed0b1e939d37" providerId="AD" clId="Web-{95A56C18-624D-718E-2461-0D6C13D3750F}" dt="2025-03-20T08:32:15.210" v="65" actId="20577"/>
          <ac:spMkLst>
            <pc:docMk/>
            <pc:sldMk cId="3132035978" sldId="288"/>
            <ac:spMk id="3" creationId="{53831880-7F6E-4FD8-FA76-B505FB049A95}"/>
          </ac:spMkLst>
        </pc:spChg>
      </pc:sldChg>
      <pc:sldChg chg="modSp">
        <pc:chgData name="Elisabet M. Nilsson" userId="S::elisabet.nilsson_mau.se#ext#@aarhusuniversitet.onmicrosoft.com::595ef072-bd51-4511-937f-ed0b1e939d37" providerId="AD" clId="Web-{95A56C18-624D-718E-2461-0D6C13D3750F}" dt="2025-03-20T08:32:35.069" v="70" actId="20577"/>
        <pc:sldMkLst>
          <pc:docMk/>
          <pc:sldMk cId="3716644208" sldId="305"/>
        </pc:sldMkLst>
        <pc:spChg chg="mod">
          <ac:chgData name="Elisabet M. Nilsson" userId="S::elisabet.nilsson_mau.se#ext#@aarhusuniversitet.onmicrosoft.com::595ef072-bd51-4511-937f-ed0b1e939d37" providerId="AD" clId="Web-{95A56C18-624D-718E-2461-0D6C13D3750F}" dt="2025-03-20T08:32:35.069" v="70" actId="20577"/>
          <ac:spMkLst>
            <pc:docMk/>
            <pc:sldMk cId="3716644208" sldId="305"/>
            <ac:spMk id="3" creationId="{4C8654C7-A3F6-0C4C-3DD9-D40C1E59B850}"/>
          </ac:spMkLst>
        </pc:spChg>
      </pc:sldChg>
    </pc:docChg>
  </pc:docChgLst>
  <pc:docChgLst>
    <pc:chgData name="Anne-Marie Hansen" userId="S::anne-marie.hansen_mau.se#ext#@aarhusuniversitet.onmicrosoft.com::1ee254a2-39d2-4aab-aca8-1ffdae2a895a" providerId="AD" clId="Web-{ED16D71D-15B7-433E-A6AF-2EF1EC850CA2}"/>
    <pc:docChg chg="addSld modSld sldOrd">
      <pc:chgData name="Anne-Marie Hansen" userId="S::anne-marie.hansen_mau.se#ext#@aarhusuniversitet.onmicrosoft.com::1ee254a2-39d2-4aab-aca8-1ffdae2a895a" providerId="AD" clId="Web-{ED16D71D-15B7-433E-A6AF-2EF1EC850CA2}" dt="2025-02-26T09:54:23.859" v="379" actId="20577"/>
      <pc:docMkLst>
        <pc:docMk/>
      </pc:docMkLst>
      <pc:sldChg chg="modSp add ord replId">
        <pc:chgData name="Anne-Marie Hansen" userId="S::anne-marie.hansen_mau.se#ext#@aarhusuniversitet.onmicrosoft.com::1ee254a2-39d2-4aab-aca8-1ffdae2a895a" providerId="AD" clId="Web-{ED16D71D-15B7-433E-A6AF-2EF1EC850CA2}" dt="2025-02-26T09:54:23.859" v="379" actId="20577"/>
        <pc:sldMkLst>
          <pc:docMk/>
          <pc:sldMk cId="3716644208" sldId="305"/>
        </pc:sldMkLst>
        <pc:spChg chg="mod">
          <ac:chgData name="Anne-Marie Hansen" userId="S::anne-marie.hansen_mau.se#ext#@aarhusuniversitet.onmicrosoft.com::1ee254a2-39d2-4aab-aca8-1ffdae2a895a" providerId="AD" clId="Web-{ED16D71D-15B7-433E-A6AF-2EF1EC850CA2}" dt="2025-02-26T09:54:23.859" v="379" actId="20577"/>
          <ac:spMkLst>
            <pc:docMk/>
            <pc:sldMk cId="3716644208" sldId="305"/>
            <ac:spMk id="3" creationId="{4C8654C7-A3F6-0C4C-3DD9-D40C1E59B850}"/>
          </ac:spMkLst>
        </pc:spChg>
      </pc:sldChg>
    </pc:docChg>
  </pc:docChgLst>
  <pc:docChgLst>
    <pc:chgData name="Elisabet M. Nilsson" userId="S::elisabet.nilsson_mau.se#ext#@aarhusuniversitet.onmicrosoft.com::595ef072-bd51-4511-937f-ed0b1e939d37" providerId="AD" clId="Web-{5F07B107-F4E0-EA87-BEE7-D780088A7E0A}"/>
    <pc:docChg chg="modSld">
      <pc:chgData name="Elisabet M. Nilsson" userId="S::elisabet.nilsson_mau.se#ext#@aarhusuniversitet.onmicrosoft.com::595ef072-bd51-4511-937f-ed0b1e939d37" providerId="AD" clId="Web-{5F07B107-F4E0-EA87-BEE7-D780088A7E0A}" dt="2024-12-12T13:18:57.169" v="110" actId="1076"/>
      <pc:docMkLst>
        <pc:docMk/>
      </pc:docMkLst>
      <pc:sldChg chg="modSp">
        <pc:chgData name="Elisabet M. Nilsson" userId="S::elisabet.nilsson_mau.se#ext#@aarhusuniversitet.onmicrosoft.com::595ef072-bd51-4511-937f-ed0b1e939d37" providerId="AD" clId="Web-{5F07B107-F4E0-EA87-BEE7-D780088A7E0A}" dt="2024-12-12T13:13:24.236" v="6" actId="1076"/>
        <pc:sldMkLst>
          <pc:docMk/>
          <pc:sldMk cId="0" sldId="256"/>
        </pc:sldMkLst>
        <pc:spChg chg="mod">
          <ac:chgData name="Elisabet M. Nilsson" userId="S::elisabet.nilsson_mau.se#ext#@aarhusuniversitet.onmicrosoft.com::595ef072-bd51-4511-937f-ed0b1e939d37" providerId="AD" clId="Web-{5F07B107-F4E0-EA87-BEE7-D780088A7E0A}" dt="2024-12-12T13:13:24.236" v="6" actId="1076"/>
          <ac:spMkLst>
            <pc:docMk/>
            <pc:sldMk cId="0" sldId="256"/>
            <ac:spMk id="3" creationId="{AACB61B2-83B1-4619-CE54-129B4F9B839F}"/>
          </ac:spMkLst>
        </pc:spChg>
      </pc:sldChg>
      <pc:sldChg chg="modSp">
        <pc:chgData name="Elisabet M. Nilsson" userId="S::elisabet.nilsson_mau.se#ext#@aarhusuniversitet.onmicrosoft.com::595ef072-bd51-4511-937f-ed0b1e939d37" providerId="AD" clId="Web-{5F07B107-F4E0-EA87-BEE7-D780088A7E0A}" dt="2024-12-12T13:14:18.800" v="22" actId="20577"/>
        <pc:sldMkLst>
          <pc:docMk/>
          <pc:sldMk cId="2681902740" sldId="282"/>
        </pc:sldMkLst>
        <pc:spChg chg="mod">
          <ac:chgData name="Elisabet M. Nilsson" userId="S::elisabet.nilsson_mau.se#ext#@aarhusuniversitet.onmicrosoft.com::595ef072-bd51-4511-937f-ed0b1e939d37" providerId="AD" clId="Web-{5F07B107-F4E0-EA87-BEE7-D780088A7E0A}" dt="2024-12-12T13:14:18.800" v="22" actId="20577"/>
          <ac:spMkLst>
            <pc:docMk/>
            <pc:sldMk cId="2681902740" sldId="282"/>
            <ac:spMk id="4" creationId="{817A063A-3E7E-9432-A89D-B589222544A7}"/>
          </ac:spMkLst>
        </pc:spChg>
      </pc:sldChg>
      <pc:sldChg chg="modSp">
        <pc:chgData name="Elisabet M. Nilsson" userId="S::elisabet.nilsson_mau.se#ext#@aarhusuniversitet.onmicrosoft.com::595ef072-bd51-4511-937f-ed0b1e939d37" providerId="AD" clId="Web-{5F07B107-F4E0-EA87-BEE7-D780088A7E0A}" dt="2024-12-12T13:14:58.426" v="40" actId="20577"/>
        <pc:sldMkLst>
          <pc:docMk/>
          <pc:sldMk cId="2559094129" sldId="284"/>
        </pc:sldMkLst>
        <pc:spChg chg="mod">
          <ac:chgData name="Elisabet M. Nilsson" userId="S::elisabet.nilsson_mau.se#ext#@aarhusuniversitet.onmicrosoft.com::595ef072-bd51-4511-937f-ed0b1e939d37" providerId="AD" clId="Web-{5F07B107-F4E0-EA87-BEE7-D780088A7E0A}" dt="2024-12-12T13:14:58.426" v="40" actId="20577"/>
          <ac:spMkLst>
            <pc:docMk/>
            <pc:sldMk cId="2559094129" sldId="284"/>
            <ac:spMk id="3" creationId="{6E0C358F-F65F-E242-ACE6-4D3E98081FA0}"/>
          </ac:spMkLst>
        </pc:spChg>
      </pc:sldChg>
      <pc:sldChg chg="modSp">
        <pc:chgData name="Elisabet M. Nilsson" userId="S::elisabet.nilsson_mau.se#ext#@aarhusuniversitet.onmicrosoft.com::595ef072-bd51-4511-937f-ed0b1e939d37" providerId="AD" clId="Web-{5F07B107-F4E0-EA87-BEE7-D780088A7E0A}" dt="2024-12-12T13:18:05.511" v="107" actId="20577"/>
        <pc:sldMkLst>
          <pc:docMk/>
          <pc:sldMk cId="3883692073" sldId="286"/>
        </pc:sldMkLst>
        <pc:spChg chg="mod">
          <ac:chgData name="Elisabet M. Nilsson" userId="S::elisabet.nilsson_mau.se#ext#@aarhusuniversitet.onmicrosoft.com::595ef072-bd51-4511-937f-ed0b1e939d37" providerId="AD" clId="Web-{5F07B107-F4E0-EA87-BEE7-D780088A7E0A}" dt="2024-12-12T13:18:05.511" v="107" actId="20577"/>
          <ac:spMkLst>
            <pc:docMk/>
            <pc:sldMk cId="3883692073" sldId="286"/>
            <ac:spMk id="3" creationId="{421C2CE9-EF5F-2FD7-667D-EDFA61EDBC3E}"/>
          </ac:spMkLst>
        </pc:spChg>
      </pc:sldChg>
      <pc:sldChg chg="modSp">
        <pc:chgData name="Elisabet M. Nilsson" userId="S::elisabet.nilsson_mau.se#ext#@aarhusuniversitet.onmicrosoft.com::595ef072-bd51-4511-937f-ed0b1e939d37" providerId="AD" clId="Web-{5F07B107-F4E0-EA87-BEE7-D780088A7E0A}" dt="2024-12-12T13:18:24.386" v="109" actId="20577"/>
        <pc:sldMkLst>
          <pc:docMk/>
          <pc:sldMk cId="2471515085" sldId="289"/>
        </pc:sldMkLst>
        <pc:spChg chg="mod">
          <ac:chgData name="Elisabet M. Nilsson" userId="S::elisabet.nilsson_mau.se#ext#@aarhusuniversitet.onmicrosoft.com::595ef072-bd51-4511-937f-ed0b1e939d37" providerId="AD" clId="Web-{5F07B107-F4E0-EA87-BEE7-D780088A7E0A}" dt="2024-12-12T13:18:24.386" v="109" actId="20577"/>
          <ac:spMkLst>
            <pc:docMk/>
            <pc:sldMk cId="2471515085" sldId="289"/>
            <ac:spMk id="3" creationId="{D39A3C0D-71DA-12EA-FA0A-10F158B027CA}"/>
          </ac:spMkLst>
        </pc:spChg>
      </pc:sldChg>
      <pc:sldChg chg="modSp">
        <pc:chgData name="Elisabet M. Nilsson" userId="S::elisabet.nilsson_mau.se#ext#@aarhusuniversitet.onmicrosoft.com::595ef072-bd51-4511-937f-ed0b1e939d37" providerId="AD" clId="Web-{5F07B107-F4E0-EA87-BEE7-D780088A7E0A}" dt="2024-12-12T13:18:57.169" v="110" actId="1076"/>
        <pc:sldMkLst>
          <pc:docMk/>
          <pc:sldMk cId="599749326" sldId="290"/>
        </pc:sldMkLst>
        <pc:picChg chg="mod">
          <ac:chgData name="Elisabet M. Nilsson" userId="S::elisabet.nilsson_mau.se#ext#@aarhusuniversitet.onmicrosoft.com::595ef072-bd51-4511-937f-ed0b1e939d37" providerId="AD" clId="Web-{5F07B107-F4E0-EA87-BEE7-D780088A7E0A}" dt="2024-12-12T13:18:57.169" v="110" actId="1076"/>
          <ac:picMkLst>
            <pc:docMk/>
            <pc:sldMk cId="599749326" sldId="290"/>
            <ac:picMk id="7" creationId="{FE62225A-771D-82D9-896C-A148129BDFBC}"/>
          </ac:picMkLst>
        </pc:picChg>
      </pc:sldChg>
    </pc:docChg>
  </pc:docChgLst>
  <pc:docChgLst>
    <pc:chgData name="Elisabet M. Nilsson" userId="S::elisabet.nilsson_mau.se#ext#@aarhusuniversitet.onmicrosoft.com::595ef072-bd51-4511-937f-ed0b1e939d37" providerId="AD" clId="Web-{CB9DD8B8-1028-87AD-61D0-A01D46B59B66}"/>
    <pc:docChg chg="modSld">
      <pc:chgData name="Elisabet M. Nilsson" userId="S::elisabet.nilsson_mau.se#ext#@aarhusuniversitet.onmicrosoft.com::595ef072-bd51-4511-937f-ed0b1e939d37" providerId="AD" clId="Web-{CB9DD8B8-1028-87AD-61D0-A01D46B59B66}" dt="2025-01-30T11:35:55.754" v="12" actId="20577"/>
      <pc:docMkLst>
        <pc:docMk/>
      </pc:docMkLst>
      <pc:sldChg chg="modSp">
        <pc:chgData name="Elisabet M. Nilsson" userId="S::elisabet.nilsson_mau.se#ext#@aarhusuniversitet.onmicrosoft.com::595ef072-bd51-4511-937f-ed0b1e939d37" providerId="AD" clId="Web-{CB9DD8B8-1028-87AD-61D0-A01D46B59B66}" dt="2025-01-30T11:34:55.456" v="3" actId="20577"/>
        <pc:sldMkLst>
          <pc:docMk/>
          <pc:sldMk cId="0" sldId="256"/>
        </pc:sldMkLst>
        <pc:spChg chg="mod">
          <ac:chgData name="Elisabet M. Nilsson" userId="S::elisabet.nilsson_mau.se#ext#@aarhusuniversitet.onmicrosoft.com::595ef072-bd51-4511-937f-ed0b1e939d37" providerId="AD" clId="Web-{CB9DD8B8-1028-87AD-61D0-A01D46B59B66}" dt="2025-01-30T11:34:55.456" v="3" actId="20577"/>
          <ac:spMkLst>
            <pc:docMk/>
            <pc:sldMk cId="0" sldId="256"/>
            <ac:spMk id="3" creationId="{AACB61B2-83B1-4619-CE54-129B4F9B839F}"/>
          </ac:spMkLst>
        </pc:spChg>
      </pc:sldChg>
      <pc:sldChg chg="modSp">
        <pc:chgData name="Elisabet M. Nilsson" userId="S::elisabet.nilsson_mau.se#ext#@aarhusuniversitet.onmicrosoft.com::595ef072-bd51-4511-937f-ed0b1e939d37" providerId="AD" clId="Web-{CB9DD8B8-1028-87AD-61D0-A01D46B59B66}" dt="2025-01-30T11:35:14.644" v="7" actId="20577"/>
        <pc:sldMkLst>
          <pc:docMk/>
          <pc:sldMk cId="2681902740" sldId="282"/>
        </pc:sldMkLst>
        <pc:spChg chg="mod">
          <ac:chgData name="Elisabet M. Nilsson" userId="S::elisabet.nilsson_mau.se#ext#@aarhusuniversitet.onmicrosoft.com::595ef072-bd51-4511-937f-ed0b1e939d37" providerId="AD" clId="Web-{CB9DD8B8-1028-87AD-61D0-A01D46B59B66}" dt="2025-01-30T11:35:14.644" v="7" actId="20577"/>
          <ac:spMkLst>
            <pc:docMk/>
            <pc:sldMk cId="2681902740" sldId="282"/>
            <ac:spMk id="5" creationId="{B14FBD4D-5FC5-FB86-F1F1-4DA525B09397}"/>
          </ac:spMkLst>
        </pc:spChg>
      </pc:sldChg>
      <pc:sldChg chg="modSp">
        <pc:chgData name="Elisabet M. Nilsson" userId="S::elisabet.nilsson_mau.se#ext#@aarhusuniversitet.onmicrosoft.com::595ef072-bd51-4511-937f-ed0b1e939d37" providerId="AD" clId="Web-{CB9DD8B8-1028-87AD-61D0-A01D46B59B66}" dt="2025-01-30T11:35:45.113" v="11" actId="1076"/>
        <pc:sldMkLst>
          <pc:docMk/>
          <pc:sldMk cId="3115628147" sldId="285"/>
        </pc:sldMkLst>
        <pc:spChg chg="mod">
          <ac:chgData name="Elisabet M. Nilsson" userId="S::elisabet.nilsson_mau.se#ext#@aarhusuniversitet.onmicrosoft.com::595ef072-bd51-4511-937f-ed0b1e939d37" providerId="AD" clId="Web-{CB9DD8B8-1028-87AD-61D0-A01D46B59B66}" dt="2025-01-30T11:35:45.113" v="11" actId="1076"/>
          <ac:spMkLst>
            <pc:docMk/>
            <pc:sldMk cId="3115628147" sldId="285"/>
            <ac:spMk id="3" creationId="{6E0C358F-F65F-E242-ACE6-4D3E98081FA0}"/>
          </ac:spMkLst>
        </pc:spChg>
      </pc:sldChg>
      <pc:sldChg chg="modSp">
        <pc:chgData name="Elisabet M. Nilsson" userId="S::elisabet.nilsson_mau.se#ext#@aarhusuniversitet.onmicrosoft.com::595ef072-bd51-4511-937f-ed0b1e939d37" providerId="AD" clId="Web-{CB9DD8B8-1028-87AD-61D0-A01D46B59B66}" dt="2025-01-30T11:35:55.754" v="12" actId="20577"/>
        <pc:sldMkLst>
          <pc:docMk/>
          <pc:sldMk cId="3425563369" sldId="303"/>
        </pc:sldMkLst>
        <pc:spChg chg="mod">
          <ac:chgData name="Elisabet M. Nilsson" userId="S::elisabet.nilsson_mau.se#ext#@aarhusuniversitet.onmicrosoft.com::595ef072-bd51-4511-937f-ed0b1e939d37" providerId="AD" clId="Web-{CB9DD8B8-1028-87AD-61D0-A01D46B59B66}" dt="2025-01-30T11:35:55.754" v="12" actId="20577"/>
          <ac:spMkLst>
            <pc:docMk/>
            <pc:sldMk cId="3425563369" sldId="303"/>
            <ac:spMk id="3" creationId="{2EB5BA70-178E-02C8-06F5-36AB1FBD3D9E}"/>
          </ac:spMkLst>
        </pc:spChg>
      </pc:sldChg>
    </pc:docChg>
  </pc:docChgLst>
  <pc:docChgLst>
    <pc:chgData name="Elisabet M. Nilsson" userId="S::elisabet.nilsson_mau.se#ext#@aarhusuniversitet.onmicrosoft.com::595ef072-bd51-4511-937f-ed0b1e939d37" providerId="AD" clId="Web-{CB9A583C-6207-06CD-D16B-A011EC5A07D9}"/>
    <pc:docChg chg="modSld">
      <pc:chgData name="Elisabet M. Nilsson" userId="S::elisabet.nilsson_mau.se#ext#@aarhusuniversitet.onmicrosoft.com::595ef072-bd51-4511-937f-ed0b1e939d37" providerId="AD" clId="Web-{CB9A583C-6207-06CD-D16B-A011EC5A07D9}" dt="2025-03-07T14:23:47.572" v="277" actId="1076"/>
      <pc:docMkLst>
        <pc:docMk/>
      </pc:docMkLst>
      <pc:sldChg chg="addSp delSp modSp">
        <pc:chgData name="Elisabet M. Nilsson" userId="S::elisabet.nilsson_mau.se#ext#@aarhusuniversitet.onmicrosoft.com::595ef072-bd51-4511-937f-ed0b1e939d37" providerId="AD" clId="Web-{CB9A583C-6207-06CD-D16B-A011EC5A07D9}" dt="2025-03-07T14:23:47.572" v="277" actId="1076"/>
        <pc:sldMkLst>
          <pc:docMk/>
          <pc:sldMk cId="2681902740" sldId="282"/>
        </pc:sldMkLst>
        <pc:spChg chg="del mod">
          <ac:chgData name="Elisabet M. Nilsson" userId="S::elisabet.nilsson_mau.se#ext#@aarhusuniversitet.onmicrosoft.com::595ef072-bd51-4511-937f-ed0b1e939d37" providerId="AD" clId="Web-{CB9A583C-6207-06CD-D16B-A011EC5A07D9}" dt="2025-03-07T14:23:31.211" v="260"/>
          <ac:spMkLst>
            <pc:docMk/>
            <pc:sldMk cId="2681902740" sldId="282"/>
            <ac:spMk id="3" creationId="{388E1801-A12B-F73F-D976-C4E93DD6D62E}"/>
          </ac:spMkLst>
        </pc:spChg>
        <pc:spChg chg="mod">
          <ac:chgData name="Elisabet M. Nilsson" userId="S::elisabet.nilsson_mau.se#ext#@aarhusuniversitet.onmicrosoft.com::595ef072-bd51-4511-937f-ed0b1e939d37" providerId="AD" clId="Web-{CB9A583C-6207-06CD-D16B-A011EC5A07D9}" dt="2025-03-07T14:23:44.540" v="276" actId="1076"/>
          <ac:spMkLst>
            <pc:docMk/>
            <pc:sldMk cId="2681902740" sldId="282"/>
            <ac:spMk id="4" creationId="{817A063A-3E7E-9432-A89D-B589222544A7}"/>
          </ac:spMkLst>
        </pc:spChg>
        <pc:spChg chg="mod">
          <ac:chgData name="Elisabet M. Nilsson" userId="S::elisabet.nilsson_mau.se#ext#@aarhusuniversitet.onmicrosoft.com::595ef072-bd51-4511-937f-ed0b1e939d37" providerId="AD" clId="Web-{CB9A583C-6207-06CD-D16B-A011EC5A07D9}" dt="2025-03-07T14:23:47.572" v="277" actId="1076"/>
          <ac:spMkLst>
            <pc:docMk/>
            <pc:sldMk cId="2681902740" sldId="282"/>
            <ac:spMk id="5" creationId="{B14FBD4D-5FC5-FB86-F1F1-4DA525B09397}"/>
          </ac:spMkLst>
        </pc:spChg>
        <pc:spChg chg="add del mod">
          <ac:chgData name="Elisabet M. Nilsson" userId="S::elisabet.nilsson_mau.se#ext#@aarhusuniversitet.onmicrosoft.com::595ef072-bd51-4511-937f-ed0b1e939d37" providerId="AD" clId="Web-{CB9A583C-6207-06CD-D16B-A011EC5A07D9}" dt="2025-03-07T14:23:40.712" v="275"/>
          <ac:spMkLst>
            <pc:docMk/>
            <pc:sldMk cId="2681902740" sldId="282"/>
            <ac:spMk id="6" creationId="{C2E64568-CD85-DF93-6387-0CFD00324B71}"/>
          </ac:spMkLst>
        </pc:spChg>
      </pc:sldChg>
    </pc:docChg>
  </pc:docChgLst>
  <pc:docChgLst>
    <pc:chgData name="Elisabet M. Nilsson" userId="S::elisabet.nilsson_mau.se#ext#@aarhusuniversitet.onmicrosoft.com::595ef072-bd51-4511-937f-ed0b1e939d37" providerId="AD" clId="Web-{77480C8E-F9F4-1D65-178D-87826ADE018A}"/>
    <pc:docChg chg="modSld">
      <pc:chgData name="Elisabet M. Nilsson" userId="S::elisabet.nilsson_mau.se#ext#@aarhusuniversitet.onmicrosoft.com::595ef072-bd51-4511-937f-ed0b1e939d37" providerId="AD" clId="Web-{77480C8E-F9F4-1D65-178D-87826ADE018A}" dt="2025-05-13T13:35:18.966" v="2" actId="20577"/>
      <pc:docMkLst>
        <pc:docMk/>
      </pc:docMkLst>
      <pc:sldChg chg="modSp">
        <pc:chgData name="Elisabet M. Nilsson" userId="S::elisabet.nilsson_mau.se#ext#@aarhusuniversitet.onmicrosoft.com::595ef072-bd51-4511-937f-ed0b1e939d37" providerId="AD" clId="Web-{77480C8E-F9F4-1D65-178D-87826ADE018A}" dt="2025-05-13T13:35:18.966" v="2" actId="20577"/>
        <pc:sldMkLst>
          <pc:docMk/>
          <pc:sldMk cId="2681902740" sldId="282"/>
        </pc:sldMkLst>
        <pc:spChg chg="mod">
          <ac:chgData name="Elisabet M. Nilsson" userId="S::elisabet.nilsson_mau.se#ext#@aarhusuniversitet.onmicrosoft.com::595ef072-bd51-4511-937f-ed0b1e939d37" providerId="AD" clId="Web-{77480C8E-F9F4-1D65-178D-87826ADE018A}" dt="2025-05-13T13:35:18.966" v="2" actId="20577"/>
          <ac:spMkLst>
            <pc:docMk/>
            <pc:sldMk cId="2681902740" sldId="282"/>
            <ac:spMk id="5" creationId="{B14FBD4D-5FC5-FB86-F1F1-4DA525B093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CED73072-CA78-2AF4-793B-1B96D82C0AAA}"/>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C6A0DD0C-0757-3C36-5882-994D8B25D0E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28CB6C1F-926E-72E6-4489-B7D5039BB3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491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E25C234E-AE01-6364-1C4E-375BA0B42593}"/>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B1AC69EB-3BC3-56B3-3004-8059B917E7D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830D4587-B76A-5162-AB66-B4DA419B08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157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57FA8FF-9404-7B07-60EE-4717AF55520C}"/>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310E3E4A-D188-873B-EA34-BBE5C375762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1D02C104-9272-448A-900D-C5B0B1EECA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490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CED73072-CA78-2AF4-793B-1B96D82C0AAA}"/>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C6A0DD0C-0757-3C36-5882-994D8B25D0E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28CB6C1F-926E-72E6-4489-B7D5039BB3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0769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E655269F-2EC2-D32F-588C-C56C72F3918C}"/>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3FA5C60B-061C-35F6-5BB7-D659974FA21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15625D49-8898-C5FA-AB2F-716E593365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7204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C116939-8952-1225-5658-BAE1AF872138}"/>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E0F649E1-26E6-D260-6923-7B30D8433AF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DBF64692-16F8-E79A-8681-2D20ACCE8B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7157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BB69E4DF-E597-3D55-0F72-2DEE384441AE}"/>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BE5BD076-E2EE-2D4A-CEC2-9A0D74AA70A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108EC5EC-495B-B503-DFEB-7980FA29E01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0592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E7411680-6278-3DF8-9C4F-E109C517C0FC}"/>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8207EC24-3224-E18E-744D-A54AC5E807C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77B65CC0-7DF5-922B-54F2-70631D5234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8372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896707F3-2EEC-3D20-03D7-AE7B44388376}"/>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D2E58F7F-F633-A469-1C56-B594514790F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22FB4234-C114-8F0E-98AF-70F2CC6CE0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3666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101C7322-CE4D-F6DF-DB48-FA179261FE82}"/>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81D54534-9B28-BE13-255C-DA7AADFA6AF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F6B3C461-F4E3-28E9-EC0E-A7E8B127382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810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6583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F2D10AB9-4BCD-A70F-B7BB-693D6EC75F68}"/>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F5BF566E-28C3-BAE5-A50E-22798253244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E0DED204-6798-9CC0-AEF6-22FD6EDDB13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6003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3E5A6D4F-E1D1-1050-55FA-18051251A5C5}"/>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2E538445-509F-5C17-542D-79DCA962904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BF9064E0-4B13-EAF3-0863-05E787AFFDB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5769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FAE3AF75-DC29-1D8B-4BAC-D98B964725D7}"/>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D0B0DA0A-7B92-B032-CD3F-24A54B71530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AA2F4313-4D0E-E4FA-3320-AB82B1E639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7482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07004A2F-C8DD-614A-1B65-1A179F0BE8AE}"/>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AFDD63DC-7C10-7786-8856-396A5E45DF3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5EA09562-3DF3-2B17-6102-8303519A1D2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8552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6033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3130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3BA204EB-06E2-DF96-453B-2EB4B1E7B862}"/>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079D33E9-C629-E22B-D4EE-442019F8460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8E252A9A-5324-6024-26C5-BB09A66D0D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557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63397FE8-F657-4276-BF96-3F5821803111}"/>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B80098FE-FAD2-E753-8479-F86E093D6B5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64952A1A-EA9B-F96B-9701-EDF127837D8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9197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F85B1CF-BA3B-87BA-DA33-A4A5671314DD}"/>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2C291B87-DABF-29F5-487C-29AFA81293A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165F2072-65D8-BEDA-71B9-078D7C3A489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5659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9438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83352602-AC0E-13D5-8749-6BC20787B5F9}"/>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1DC0683B-0478-B633-4B66-F66F8203CFE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1E31747C-1345-B043-829A-FE2396F7CF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2502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0EE5469E-1567-AD85-5BB5-E8B948909BB4}"/>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FB8B5AA6-85C4-9309-1621-F4469A8FA67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E2899E40-E98F-0733-E95A-72F6D30904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636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7D8E0C92-FF52-2461-153C-ED60F7B7B853}"/>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D374B357-B6C1-2341-B6F3-C8EADD3CB18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9A35380C-E672-E483-C415-8528F1EB1F5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497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8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415600" y="3778833"/>
            <a:ext cx="113608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8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415600" y="4202967"/>
            <a:ext cx="113608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7" name="Google Shape;57;p1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8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4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354000" y="3737433"/>
            <a:ext cx="53936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6586000" y="965433"/>
            <a:ext cx="5116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designcouncil.org.uk/our-resources/systemic-design-framework"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designcouncil.org.uk/our-resources/the-double-diamond" TargetMode="External"/><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www.interaction-design.org/literature/topics/design-thinking?srsltid=AfmBOoo08w-loFJxfeg3OvGI7Rr9uA8agETkES0C3ph8_OFjEOGQ2mbN" TargetMode="External"/><Relationship Id="rId5" Type="http://schemas.openxmlformats.org/officeDocument/2006/relationships/hyperlink" Target="https://doi.org/10.1007/978-81-322-2232-3_4" TargetMode="External"/><Relationship Id="rId4" Type="http://schemas.openxmlformats.org/officeDocument/2006/relationships/hyperlink" Target="https://www.designcouncil.org.uk/our-resources/systemic-design-framewor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ova.uni.mau.se/"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3" name="textruta 2">
            <a:extLst>
              <a:ext uri="{FF2B5EF4-FFF2-40B4-BE49-F238E27FC236}">
                <a16:creationId xmlns:a16="http://schemas.microsoft.com/office/drawing/2014/main" id="{AACB61B2-83B1-4619-CE54-129B4F9B839F}"/>
              </a:ext>
            </a:extLst>
          </p:cNvPr>
          <p:cNvSpPr txBox="1"/>
          <p:nvPr/>
        </p:nvSpPr>
        <p:spPr>
          <a:xfrm>
            <a:off x="1556007" y="2573290"/>
            <a:ext cx="9432642" cy="1938992"/>
          </a:xfrm>
          <a:prstGeom prst="rect">
            <a:avLst/>
          </a:prstGeom>
          <a:noFill/>
        </p:spPr>
        <p:txBody>
          <a:bodyPr wrap="square" lIns="91440" tIns="45720" rIns="91440" bIns="45720" rtlCol="0" anchor="t">
            <a:spAutoFit/>
          </a:bodyPr>
          <a:lstStyle/>
          <a:p>
            <a:r>
              <a:rPr lang="en-GB" sz="4000" dirty="0">
                <a:latin typeface="Calibri"/>
                <a:ea typeface="Calibri"/>
                <a:cs typeface="Calibri"/>
              </a:rPr>
              <a:t>More-than-human design process</a:t>
            </a:r>
            <a:br>
              <a:rPr lang="en-GB" sz="4000" dirty="0">
                <a:latin typeface="Calibri"/>
                <a:ea typeface="Calibri"/>
                <a:cs typeface="Calibri"/>
              </a:rPr>
            </a:br>
            <a:r>
              <a:rPr lang="en-GB" sz="4000" dirty="0">
                <a:latin typeface="Calibri"/>
                <a:ea typeface="Calibri"/>
                <a:cs typeface="Calibri"/>
              </a:rPr>
              <a:t>– ways of drifting with, living with, </a:t>
            </a:r>
            <a:br>
              <a:rPr lang="en-GB" sz="4000" dirty="0">
                <a:latin typeface="Calibri"/>
                <a:ea typeface="Calibri"/>
                <a:cs typeface="Calibri"/>
              </a:rPr>
            </a:br>
            <a:r>
              <a:rPr lang="en-GB" sz="4000" dirty="0">
                <a:latin typeface="Calibri"/>
                <a:ea typeface="Calibri"/>
                <a:cs typeface="Calibri"/>
              </a:rPr>
              <a:t>designing with</a:t>
            </a:r>
          </a:p>
        </p:txBody>
      </p:sp>
      <p:pic>
        <p:nvPicPr>
          <p:cNvPr id="7" name="Bildobjekt 6" descr="En bild som visar skärmbild, Electric blue, Teckensnitt, Majorelleblå&#10;&#10;Automatiskt genererad beskrivning">
            <a:extLst>
              <a:ext uri="{FF2B5EF4-FFF2-40B4-BE49-F238E27FC236}">
                <a16:creationId xmlns:a16="http://schemas.microsoft.com/office/drawing/2014/main" id="{62A04571-AFBA-E60F-83A9-6341B9B99E08}"/>
              </a:ext>
            </a:extLst>
          </p:cNvPr>
          <p:cNvPicPr>
            <a:picLocks noChangeAspect="1"/>
          </p:cNvPicPr>
          <p:nvPr/>
        </p:nvPicPr>
        <p:blipFill>
          <a:blip r:embed="rId3"/>
          <a:stretch>
            <a:fillRect/>
          </a:stretch>
        </p:blipFill>
        <p:spPr>
          <a:xfrm>
            <a:off x="124235" y="86610"/>
            <a:ext cx="1937481" cy="431424"/>
          </a:xfrm>
          <a:prstGeom prst="rect">
            <a:avLst/>
          </a:prstGeom>
        </p:spPr>
      </p:pic>
      <p:pic>
        <p:nvPicPr>
          <p:cNvPr id="2" name="Bildobjekt 1" descr="En bild som visar Färggrann, konst, siluett&#10;&#10;Automatiskt genererad beskrivning">
            <a:extLst>
              <a:ext uri="{FF2B5EF4-FFF2-40B4-BE49-F238E27FC236}">
                <a16:creationId xmlns:a16="http://schemas.microsoft.com/office/drawing/2014/main" id="{54DC04A2-D7F8-8CC7-576C-F49AF0C0B4BD}"/>
              </a:ext>
            </a:extLst>
          </p:cNvPr>
          <p:cNvPicPr>
            <a:picLocks noChangeAspect="1"/>
          </p:cNvPicPr>
          <p:nvPr/>
        </p:nvPicPr>
        <p:blipFill>
          <a:blip r:embed="rId4"/>
          <a:stretch>
            <a:fillRect/>
          </a:stretch>
        </p:blipFill>
        <p:spPr>
          <a:xfrm>
            <a:off x="10375846" y="123664"/>
            <a:ext cx="1506392" cy="3866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E25A7C9-987D-9553-52E2-E6B5F4801E31}"/>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89C5489F-EDF1-789C-F208-3D9B2DC01F59}"/>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Bildobjekt 4" descr="En bild som visar Färggrann, konst, siluett&#10;&#10;Automatiskt genererad beskrivning">
            <a:extLst>
              <a:ext uri="{FF2B5EF4-FFF2-40B4-BE49-F238E27FC236}">
                <a16:creationId xmlns:a16="http://schemas.microsoft.com/office/drawing/2014/main" id="{98FE33D7-70E1-8B23-B03E-4976129C63B8}"/>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7" name="Bildobjekt 6" descr="En bild som visar diagram, cirkel, linje, text&#10;&#10;Automatiskt genererad beskrivning">
            <a:extLst>
              <a:ext uri="{FF2B5EF4-FFF2-40B4-BE49-F238E27FC236}">
                <a16:creationId xmlns:a16="http://schemas.microsoft.com/office/drawing/2014/main" id="{FE62225A-771D-82D9-896C-A148129BDFBC}"/>
              </a:ext>
            </a:extLst>
          </p:cNvPr>
          <p:cNvPicPr>
            <a:picLocks noChangeAspect="1"/>
          </p:cNvPicPr>
          <p:nvPr/>
        </p:nvPicPr>
        <p:blipFill>
          <a:blip r:embed="rId4"/>
          <a:stretch>
            <a:fillRect/>
          </a:stretch>
        </p:blipFill>
        <p:spPr>
          <a:xfrm>
            <a:off x="2783521" y="0"/>
            <a:ext cx="6780696" cy="6858000"/>
          </a:xfrm>
          <a:prstGeom prst="rect">
            <a:avLst/>
          </a:prstGeom>
        </p:spPr>
      </p:pic>
      <p:sp>
        <p:nvSpPr>
          <p:cNvPr id="8" name="Platshållare för text 2">
            <a:extLst>
              <a:ext uri="{FF2B5EF4-FFF2-40B4-BE49-F238E27FC236}">
                <a16:creationId xmlns:a16="http://schemas.microsoft.com/office/drawing/2014/main" id="{671B2591-DD2A-D13C-0AF3-B2243FFA1C46}"/>
              </a:ext>
            </a:extLst>
          </p:cNvPr>
          <p:cNvSpPr>
            <a:spLocks noGrp="1"/>
          </p:cNvSpPr>
          <p:nvPr>
            <p:ph type="body" idx="1"/>
          </p:nvPr>
        </p:nvSpPr>
        <p:spPr>
          <a:xfrm>
            <a:off x="782075" y="1067226"/>
            <a:ext cx="10058700" cy="4351200"/>
          </a:xfrm>
        </p:spPr>
        <p:txBody>
          <a:bodyPr/>
          <a:lstStyle/>
          <a:p>
            <a:pPr marL="114300" indent="0">
              <a:buNone/>
            </a:pPr>
            <a:r>
              <a:rPr lang="en-GB" sz="3600" dirty="0">
                <a:solidFill>
                  <a:schemeClr val="tx1"/>
                </a:solidFill>
                <a:latin typeface="Calibri" panose="020F0502020204030204" pitchFamily="34" charset="0"/>
                <a:cs typeface="Calibri" panose="020F0502020204030204" pitchFamily="34" charset="0"/>
              </a:rPr>
              <a:t>Systemic</a:t>
            </a:r>
          </a:p>
          <a:p>
            <a:pPr marL="114300" indent="0">
              <a:buNone/>
            </a:pPr>
            <a:r>
              <a:rPr lang="en-GB" sz="3600" noProof="0" dirty="0">
                <a:solidFill>
                  <a:schemeClr val="tx1"/>
                </a:solidFill>
                <a:latin typeface="Calibri" panose="020F0502020204030204" pitchFamily="34" charset="0"/>
                <a:cs typeface="Calibri" panose="020F0502020204030204" pitchFamily="34" charset="0"/>
              </a:rPr>
              <a:t>Design</a:t>
            </a:r>
          </a:p>
          <a:p>
            <a:pPr marL="114300" indent="0">
              <a:buNone/>
            </a:pPr>
            <a:r>
              <a:rPr lang="en-GB" sz="3600" dirty="0">
                <a:solidFill>
                  <a:schemeClr val="tx1"/>
                </a:solidFill>
                <a:latin typeface="Calibri" panose="020F0502020204030204" pitchFamily="34" charset="0"/>
                <a:cs typeface="Calibri" panose="020F0502020204030204" pitchFamily="34" charset="0"/>
              </a:rPr>
              <a:t>Frame-</a:t>
            </a:r>
          </a:p>
          <a:p>
            <a:pPr marL="114300" indent="0">
              <a:buNone/>
            </a:pPr>
            <a:r>
              <a:rPr lang="en-GB" sz="3600" dirty="0">
                <a:solidFill>
                  <a:schemeClr val="tx1"/>
                </a:solidFill>
                <a:latin typeface="Calibri" panose="020F0502020204030204" pitchFamily="34" charset="0"/>
                <a:cs typeface="Calibri" panose="020F0502020204030204" pitchFamily="34" charset="0"/>
              </a:rPr>
              <a:t>work</a:t>
            </a:r>
            <a:endParaRPr lang="en-GB" sz="3600" noProof="0" dirty="0">
              <a:solidFill>
                <a:schemeClr val="tx1"/>
              </a:solidFill>
              <a:latin typeface="Calibri" panose="020F0502020204030204" pitchFamily="34" charset="0"/>
              <a:cs typeface="Calibri" panose="020F0502020204030204" pitchFamily="34" charset="0"/>
            </a:endParaRP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Integrates the</a:t>
            </a:r>
          </a:p>
          <a:p>
            <a:pPr marL="114300" indent="0">
              <a:lnSpc>
                <a:spcPct val="100000"/>
              </a:lnSpc>
              <a:buNone/>
            </a:pPr>
            <a:r>
              <a:rPr lang="en-GB" dirty="0">
                <a:solidFill>
                  <a:schemeClr val="tx1"/>
                </a:solidFill>
                <a:latin typeface="Calibri" panose="020F0502020204030204" pitchFamily="34" charset="0"/>
                <a:cs typeface="Calibri" panose="020F0502020204030204" pitchFamily="34" charset="0"/>
              </a:rPr>
              <a:t>context, and </a:t>
            </a:r>
          </a:p>
          <a:p>
            <a:pPr marL="114300" indent="0">
              <a:lnSpc>
                <a:spcPct val="100000"/>
              </a:lnSpc>
              <a:buNone/>
            </a:pPr>
            <a:r>
              <a:rPr lang="en-GB" dirty="0">
                <a:solidFill>
                  <a:schemeClr val="tx1"/>
                </a:solidFill>
                <a:latin typeface="Calibri" panose="020F0502020204030204" pitchFamily="34" charset="0"/>
                <a:cs typeface="Calibri" panose="020F0502020204030204" pitchFamily="34" charset="0"/>
              </a:rPr>
              <a:t>t</a:t>
            </a:r>
            <a:r>
              <a:rPr lang="en-GB" i="0" noProof="0" dirty="0">
                <a:solidFill>
                  <a:schemeClr val="tx1"/>
                </a:solidFill>
                <a:effectLst/>
                <a:latin typeface="Calibri" panose="020F0502020204030204" pitchFamily="34" charset="0"/>
                <a:cs typeface="Calibri" panose="020F0502020204030204" pitchFamily="34" charset="0"/>
              </a:rPr>
              <a:t>here is </a:t>
            </a:r>
            <a:r>
              <a:rPr lang="en-GB" i="0" noProof="0" dirty="0">
                <a:solidFill>
                  <a:srgbClr val="0013F5"/>
                </a:solidFill>
                <a:effectLst/>
                <a:latin typeface="Calibri" panose="020F0502020204030204" pitchFamily="34" charset="0"/>
                <a:cs typeface="Calibri" panose="020F0502020204030204" pitchFamily="34" charset="0"/>
              </a:rPr>
              <a:t>an </a:t>
            </a:r>
          </a:p>
          <a:p>
            <a:pPr marL="114300" indent="0">
              <a:lnSpc>
                <a:spcPct val="100000"/>
              </a:lnSpc>
              <a:buNone/>
            </a:pPr>
            <a:r>
              <a:rPr lang="en-GB" dirty="0">
                <a:solidFill>
                  <a:srgbClr val="0013F5"/>
                </a:solidFill>
                <a:latin typeface="Calibri" panose="020F0502020204030204" pitchFamily="34" charset="0"/>
                <a:cs typeface="Calibri" panose="020F0502020204030204" pitchFamily="34" charset="0"/>
              </a:rPr>
              <a:t>opportunity</a:t>
            </a:r>
          </a:p>
          <a:p>
            <a:pPr marL="114300" indent="0">
              <a:lnSpc>
                <a:spcPct val="100000"/>
              </a:lnSpc>
              <a:buNone/>
            </a:pPr>
            <a:r>
              <a:rPr lang="en-GB" dirty="0">
                <a:solidFill>
                  <a:srgbClr val="0013F5"/>
                </a:solidFill>
                <a:latin typeface="Calibri" panose="020F0502020204030204" pitchFamily="34" charset="0"/>
                <a:cs typeface="Calibri" panose="020F0502020204030204" pitchFamily="34" charset="0"/>
              </a:rPr>
              <a:t>t</a:t>
            </a:r>
            <a:r>
              <a:rPr lang="en-GB" i="0" noProof="0" dirty="0">
                <a:solidFill>
                  <a:srgbClr val="0013F5"/>
                </a:solidFill>
                <a:effectLst/>
                <a:latin typeface="Calibri" panose="020F0502020204030204" pitchFamily="34" charset="0"/>
                <a:cs typeface="Calibri" panose="020F0502020204030204" pitchFamily="34" charset="0"/>
              </a:rPr>
              <a:t>o continue the</a:t>
            </a:r>
          </a:p>
          <a:p>
            <a:pPr marL="114300" indent="0">
              <a:lnSpc>
                <a:spcPct val="100000"/>
              </a:lnSpc>
              <a:buNone/>
            </a:pPr>
            <a:r>
              <a:rPr lang="en-GB" dirty="0">
                <a:solidFill>
                  <a:srgbClr val="0013F5"/>
                </a:solidFill>
                <a:latin typeface="Calibri" panose="020F0502020204030204" pitchFamily="34" charset="0"/>
                <a:cs typeface="Calibri" panose="020F0502020204030204" pitchFamily="34" charset="0"/>
              </a:rPr>
              <a:t>journey …</a:t>
            </a:r>
            <a:r>
              <a:rPr lang="en-GB" i="0" noProof="0" dirty="0">
                <a:solidFill>
                  <a:schemeClr val="tx1"/>
                </a:solidFill>
                <a:effectLst/>
                <a:latin typeface="Calibri" panose="020F0502020204030204" pitchFamily="34" charset="0"/>
                <a:cs typeface="Calibri" panose="020F0502020204030204" pitchFamily="34" charset="0"/>
              </a:rPr>
              <a:t> </a:t>
            </a: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974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D3F24AF-A8F9-940E-1A76-8E4161C72922}"/>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6D3E76E9-9A9D-2D86-5C10-1B2455F63348}"/>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4C8654C7-A3F6-0C4C-3DD9-D40C1E59B850}"/>
              </a:ext>
            </a:extLst>
          </p:cNvPr>
          <p:cNvSpPr>
            <a:spLocks noGrp="1"/>
          </p:cNvSpPr>
          <p:nvPr>
            <p:ph type="body" idx="1"/>
          </p:nvPr>
        </p:nvSpPr>
        <p:spPr>
          <a:xfrm>
            <a:off x="782075" y="1067226"/>
            <a:ext cx="10058700" cy="4351200"/>
          </a:xfrm>
        </p:spPr>
        <p:txBody>
          <a:bodyPr/>
          <a:lstStyle/>
          <a:p>
            <a:pPr marL="114300" indent="0">
              <a:buNone/>
            </a:pPr>
            <a:r>
              <a:rPr lang="en-GB" sz="3600" dirty="0">
                <a:solidFill>
                  <a:schemeClr val="tx1"/>
                </a:solidFill>
                <a:latin typeface="Calibri"/>
                <a:cs typeface="Calibri"/>
              </a:rPr>
              <a:t>Systemic Design Framework</a:t>
            </a:r>
            <a:endParaRPr lang="en-GB" sz="3600" noProof="0" dirty="0">
              <a:solidFill>
                <a:schemeClr val="tx1"/>
              </a:solidFill>
              <a:latin typeface="Calibri" panose="020F0502020204030204" pitchFamily="34" charset="0"/>
              <a:cs typeface="Calibri" panose="020F0502020204030204" pitchFamily="34" charset="0"/>
            </a:endParaRP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a:cs typeface="Calibri"/>
              </a:rPr>
              <a:t>Characteristic for this model are the four </a:t>
            </a:r>
            <a:r>
              <a:rPr lang="en-GB" dirty="0">
                <a:solidFill>
                  <a:schemeClr val="tx1"/>
                </a:solidFill>
                <a:latin typeface="Calibri"/>
                <a:cs typeface="Calibri"/>
              </a:rPr>
              <a:t>context areas around a modified version of the double diamond – see more here what all the elements mean. The video on this website explains all the parts: </a:t>
            </a:r>
            <a:r>
              <a:rPr lang="en-GB" dirty="0">
                <a:solidFill>
                  <a:schemeClr val="tx1"/>
                </a:solidFill>
                <a:latin typeface="Calibri"/>
                <a:hlinkClick r:id="rId3"/>
              </a:rPr>
              <a:t>https://www.designcouncil.org.uk/our-resources/systemic-design-framework</a:t>
            </a:r>
            <a:endParaRPr lang="en-GB" i="0" noProof="0" err="1">
              <a:solidFill>
                <a:schemeClr val="tx1"/>
              </a:solidFill>
              <a:effectLst/>
              <a:latin typeface="Calibri"/>
              <a:cs typeface="Calibri" panose="020F0502020204030204" pitchFamily="34" charset="0"/>
              <a:hlinkClick r:id="rId3"/>
            </a:endParaRPr>
          </a:p>
          <a:p>
            <a:pPr marL="114300" indent="0">
              <a:lnSpc>
                <a:spcPct val="100000"/>
              </a:lnSpc>
              <a:buNone/>
            </a:pPr>
            <a:endParaRPr lang="en-GB" b="0" noProof="0" dirty="0">
              <a:solidFill>
                <a:schemeClr val="tx1"/>
              </a:solidFill>
              <a:latin typeface="Calibri" panose="020F0502020204030204" pitchFamily="34" charset="0"/>
            </a:endParaRPr>
          </a:p>
          <a:p>
            <a:pPr marL="114300" indent="0">
              <a:lnSpc>
                <a:spcPct val="100000"/>
              </a:lnSpc>
              <a:buNone/>
            </a:pPr>
            <a:r>
              <a:rPr lang="en-GB" dirty="0">
                <a:solidFill>
                  <a:schemeClr val="tx1"/>
                </a:solidFill>
                <a:latin typeface="Calibri"/>
              </a:rPr>
              <a:t>Because this model also deals with context, there is an opportunity to consider human entanglements with more-than-humans through what they call "connections and relationships" that need to be considered in the reframe and the create parts of the process. </a:t>
            </a:r>
            <a:endParaRPr lang="en-GB" dirty="0">
              <a:solidFill>
                <a:schemeClr val="tx1"/>
              </a:solidFill>
              <a:latin typeface="Calibri" panose="020F0502020204030204" pitchFamily="34" charset="0"/>
            </a:endParaRPr>
          </a:p>
          <a:p>
            <a:pPr marL="114300" indent="0">
              <a:lnSpc>
                <a:spcPct val="100000"/>
              </a:lnSpc>
              <a:buNone/>
            </a:pPr>
            <a:endParaRPr lang="en-GB" dirty="0">
              <a:solidFill>
                <a:schemeClr val="tx1"/>
              </a:solidFill>
              <a:latin typeface="Calibri" panose="020F0502020204030204" pitchFamily="34" charset="0"/>
            </a:endParaRPr>
          </a:p>
          <a:p>
            <a:pPr marL="114300" indent="0">
              <a:lnSpc>
                <a:spcPct val="100000"/>
              </a:lnSpc>
              <a:buNone/>
            </a:pPr>
            <a:r>
              <a:rPr lang="en-GB" dirty="0">
                <a:solidFill>
                  <a:schemeClr val="tx1"/>
                </a:solidFill>
                <a:latin typeface="Calibri"/>
              </a:rPr>
              <a:t>There is also an opportunity to "continue the journey" which might mean that a design is should not necessarily be finished when it is introduced into an environment with more-than-humans. Perhaps there should be room for "designing with" more-than-humans in ways where they can modify and reconfigure a design over time? </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31D099E3-0751-84E5-B9F0-1782A8D7869D}"/>
              </a:ext>
            </a:extLst>
          </p:cNvPr>
          <p:cNvPicPr>
            <a:picLocks noChangeAspect="1"/>
          </p:cNvPicPr>
          <p:nvPr/>
        </p:nvPicPr>
        <p:blipFill>
          <a:blip r:embed="rId4"/>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71664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BE56F85-9C86-F02E-0C75-B57E92C66444}"/>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CD4BA917-8967-096F-7185-7E3DC5DF7EB8}"/>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Bildobjekt 3" descr="En bild som visar text, cirkel, Teckensnitt, diagram&#10;&#10;Automatiskt genererad beskrivning">
            <a:extLst>
              <a:ext uri="{FF2B5EF4-FFF2-40B4-BE49-F238E27FC236}">
                <a16:creationId xmlns:a16="http://schemas.microsoft.com/office/drawing/2014/main" id="{F0EA5B84-ED7B-B5E8-7748-E241D14CCCBA}"/>
              </a:ext>
            </a:extLst>
          </p:cNvPr>
          <p:cNvPicPr>
            <a:picLocks noChangeAspect="1"/>
          </p:cNvPicPr>
          <p:nvPr/>
        </p:nvPicPr>
        <p:blipFill>
          <a:blip r:embed="rId3"/>
          <a:stretch>
            <a:fillRect/>
          </a:stretch>
        </p:blipFill>
        <p:spPr>
          <a:xfrm>
            <a:off x="1747024" y="1616836"/>
            <a:ext cx="8697951" cy="4590420"/>
          </a:xfrm>
          <a:prstGeom prst="rect">
            <a:avLst/>
          </a:prstGeom>
        </p:spPr>
      </p:pic>
      <p:sp>
        <p:nvSpPr>
          <p:cNvPr id="3" name="Platshållare för text 2">
            <a:extLst>
              <a:ext uri="{FF2B5EF4-FFF2-40B4-BE49-F238E27FC236}">
                <a16:creationId xmlns:a16="http://schemas.microsoft.com/office/drawing/2014/main" id="{E56E746B-2333-C882-D9E4-DC30DA24DF7B}"/>
              </a:ext>
            </a:extLst>
          </p:cNvPr>
          <p:cNvSpPr>
            <a:spLocks noGrp="1"/>
          </p:cNvSpPr>
          <p:nvPr>
            <p:ph type="body" idx="1"/>
          </p:nvPr>
        </p:nvSpPr>
        <p:spPr>
          <a:xfrm>
            <a:off x="782075" y="1067226"/>
            <a:ext cx="10058700"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The Design </a:t>
            </a:r>
            <a:r>
              <a:rPr lang="en-GB" sz="3600" dirty="0">
                <a:solidFill>
                  <a:schemeClr val="tx1"/>
                </a:solidFill>
                <a:latin typeface="Calibri" panose="020F0502020204030204" pitchFamily="34" charset="0"/>
                <a:cs typeface="Calibri" panose="020F0502020204030204" pitchFamily="34" charset="0"/>
              </a:rPr>
              <a:t>T</a:t>
            </a:r>
            <a:r>
              <a:rPr lang="en-GB" sz="3600" noProof="0" dirty="0" err="1">
                <a:solidFill>
                  <a:schemeClr val="tx1"/>
                </a:solidFill>
                <a:latin typeface="Calibri" panose="020F0502020204030204" pitchFamily="34" charset="0"/>
                <a:cs typeface="Calibri" panose="020F0502020204030204" pitchFamily="34" charset="0"/>
              </a:rPr>
              <a:t>hinking</a:t>
            </a:r>
            <a:r>
              <a:rPr lang="en-GB" sz="3600" noProof="0" dirty="0">
                <a:solidFill>
                  <a:schemeClr val="tx1"/>
                </a:solidFill>
                <a:latin typeface="Calibri" panose="020F0502020204030204" pitchFamily="34" charset="0"/>
                <a:cs typeface="Calibri" panose="020F0502020204030204" pitchFamily="34" charset="0"/>
              </a:rPr>
              <a:t> model</a:t>
            </a: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endParaRPr lang="en-GB"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18DBB377-F426-91C2-334A-5597ADB53CDF}"/>
              </a:ext>
            </a:extLst>
          </p:cNvPr>
          <p:cNvPicPr>
            <a:picLocks noChangeAspect="1"/>
          </p:cNvPicPr>
          <p:nvPr/>
        </p:nvPicPr>
        <p:blipFill>
          <a:blip r:embed="rId4"/>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07314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72FA2878-F75D-E7F3-53E5-527C6DADF415}"/>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900C99A3-5337-6057-D8C2-E27066E11BA1}"/>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56C2CD1-D3EF-187B-F7AC-26DBA4C0C851}"/>
              </a:ext>
            </a:extLst>
          </p:cNvPr>
          <p:cNvSpPr>
            <a:spLocks noGrp="1"/>
          </p:cNvSpPr>
          <p:nvPr>
            <p:ph type="body" idx="1"/>
          </p:nvPr>
        </p:nvSpPr>
        <p:spPr>
          <a:xfrm>
            <a:off x="782075" y="1067226"/>
            <a:ext cx="10058700"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The Design </a:t>
            </a:r>
            <a:r>
              <a:rPr lang="en-GB" sz="3600" dirty="0">
                <a:solidFill>
                  <a:schemeClr val="tx1"/>
                </a:solidFill>
                <a:latin typeface="Calibri" panose="020F0502020204030204" pitchFamily="34" charset="0"/>
                <a:cs typeface="Calibri" panose="020F0502020204030204" pitchFamily="34" charset="0"/>
              </a:rPr>
              <a:t>T</a:t>
            </a:r>
            <a:r>
              <a:rPr lang="en-GB" sz="3600" noProof="0" dirty="0" err="1">
                <a:solidFill>
                  <a:schemeClr val="tx1"/>
                </a:solidFill>
                <a:latin typeface="Calibri" panose="020F0502020204030204" pitchFamily="34" charset="0"/>
                <a:cs typeface="Calibri" panose="020F0502020204030204" pitchFamily="34" charset="0"/>
              </a:rPr>
              <a:t>hinking</a:t>
            </a:r>
            <a:r>
              <a:rPr lang="en-GB" sz="3600" noProof="0" dirty="0">
                <a:solidFill>
                  <a:schemeClr val="tx1"/>
                </a:solidFill>
                <a:latin typeface="Calibri" panose="020F0502020204030204" pitchFamily="34" charset="0"/>
                <a:cs typeface="Calibri" panose="020F0502020204030204" pitchFamily="34" charset="0"/>
              </a:rPr>
              <a:t> model – the five steps</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rgbClr val="0013F5"/>
                </a:solidFill>
                <a:effectLst/>
                <a:latin typeface="Calibri" panose="020F0502020204030204" pitchFamily="34" charset="0"/>
                <a:cs typeface="Calibri" panose="020F0502020204030204" pitchFamily="34" charset="0"/>
              </a:rPr>
              <a:t>Empathize</a:t>
            </a:r>
            <a:r>
              <a:rPr lang="en-GB" b="0" i="0" noProof="0" dirty="0">
                <a:solidFill>
                  <a:schemeClr val="tx1"/>
                </a:solidFill>
                <a:effectLst/>
                <a:latin typeface="Calibri" panose="020F0502020204030204" pitchFamily="34" charset="0"/>
                <a:cs typeface="Calibri" panose="020F0502020204030204" pitchFamily="34" charset="0"/>
              </a:rPr>
              <a:t>: understand the problem that a design should solve through research. This stage allows designers to set aside their own assumptions and gain insights into the users’ needs.</a:t>
            </a: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b="0" i="0" noProof="0" dirty="0">
              <a:solidFill>
                <a:srgbClr val="0013F5"/>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rgbClr val="0013F5"/>
                </a:solidFill>
                <a:effectLst/>
                <a:latin typeface="Calibri" panose="020F0502020204030204" pitchFamily="34" charset="0"/>
                <a:cs typeface="Calibri" panose="020F0502020204030204" pitchFamily="34" charset="0"/>
              </a:rPr>
              <a:t>Define</a:t>
            </a:r>
            <a:r>
              <a:rPr lang="en-GB" b="0" i="0" noProof="0" dirty="0">
                <a:solidFill>
                  <a:schemeClr val="tx1"/>
                </a:solidFill>
                <a:effectLst/>
                <a:latin typeface="Calibri" panose="020F0502020204030204" pitchFamily="34" charset="0"/>
                <a:cs typeface="Calibri" panose="020F0502020204030204" pitchFamily="34" charset="0"/>
              </a:rPr>
              <a:t>: information is accumulated and analysed. It is synthesized to define the problems that should be solved by a design. The design team formulates problem statements.</a:t>
            </a: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b="0" i="0" noProof="0" dirty="0">
              <a:solidFill>
                <a:srgbClr val="0013F5"/>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rgbClr val="0013F5"/>
                </a:solidFill>
                <a:effectLst/>
                <a:latin typeface="Calibri" panose="020F0502020204030204" pitchFamily="34" charset="0"/>
                <a:cs typeface="Calibri" panose="020F0502020204030204" pitchFamily="34" charset="0"/>
              </a:rPr>
              <a:t>Ideate</a:t>
            </a:r>
            <a:r>
              <a:rPr lang="en-GB" b="0" i="0" noProof="0" dirty="0">
                <a:solidFill>
                  <a:schemeClr val="tx1"/>
                </a:solidFill>
                <a:effectLst/>
                <a:latin typeface="Calibri" panose="020F0502020204030204" pitchFamily="34" charset="0"/>
                <a:cs typeface="Calibri" panose="020F0502020204030204" pitchFamily="34" charset="0"/>
              </a:rPr>
              <a:t>: brainstorming ways of viewing the problem, and alternative ways of solving the problem. </a:t>
            </a: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b="0" i="0" noProof="0" dirty="0">
              <a:solidFill>
                <a:srgbClr val="0013F5"/>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rgbClr val="0013F5"/>
                </a:solidFill>
                <a:effectLst/>
                <a:latin typeface="Calibri" panose="020F0502020204030204" pitchFamily="34" charset="0"/>
                <a:cs typeface="Calibri" panose="020F0502020204030204" pitchFamily="34" charset="0"/>
              </a:rPr>
              <a:t>Prototype</a:t>
            </a:r>
            <a:r>
              <a:rPr lang="en-GB" b="0" i="0" noProof="0" dirty="0">
                <a:solidFill>
                  <a:schemeClr val="tx1"/>
                </a:solidFill>
                <a:effectLst/>
                <a:latin typeface="Calibri" panose="020F0502020204030204" pitchFamily="34" charset="0"/>
                <a:cs typeface="Calibri" panose="020F0502020204030204" pitchFamily="34" charset="0"/>
              </a:rPr>
              <a:t>: identifying the best possible solution to the problem. Experimentation through inexpensive scaled-down, rough versions of the product.</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rgbClr val="0013F5"/>
                </a:solidFill>
                <a:effectLst/>
                <a:latin typeface="Calibri" panose="020F0502020204030204" pitchFamily="34" charset="0"/>
                <a:cs typeface="Calibri" panose="020F0502020204030204" pitchFamily="34" charset="0"/>
              </a:rPr>
              <a:t>Test</a:t>
            </a:r>
            <a:r>
              <a:rPr lang="en-GB" b="0" i="0" noProof="0" dirty="0">
                <a:solidFill>
                  <a:schemeClr val="tx1"/>
                </a:solidFill>
                <a:effectLst/>
                <a:latin typeface="Calibri" panose="020F0502020204030204" pitchFamily="34" charset="0"/>
                <a:cs typeface="Calibri" panose="020F0502020204030204" pitchFamily="34" charset="0"/>
              </a:rPr>
              <a:t>: trying solutions out together with users and gather new insights to improve the solutions.</a:t>
            </a:r>
          </a:p>
          <a:p>
            <a:pPr marL="114300" indent="0">
              <a:lnSpc>
                <a:spcPct val="100000"/>
              </a:lnSpc>
              <a:buNone/>
            </a:pPr>
            <a:endParaRPr lang="en-GB"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EC38EC15-A723-8E85-F0DF-7E5E2B6F63F4}"/>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1949227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8C7FFCE-CD28-492F-CD67-61C7BDCCEFEE}"/>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672B3B74-F4DF-3D32-9835-AD8C790684F8}"/>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Bildobjekt 4" descr="En bild som visar Färggrann, konst, siluett&#10;&#10;Automatiskt genererad beskrivning">
            <a:extLst>
              <a:ext uri="{FF2B5EF4-FFF2-40B4-BE49-F238E27FC236}">
                <a16:creationId xmlns:a16="http://schemas.microsoft.com/office/drawing/2014/main" id="{B295774E-BA2E-4ACA-3B4E-4E3303BA4D75}"/>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8" name="Platshållare för text 2">
            <a:extLst>
              <a:ext uri="{FF2B5EF4-FFF2-40B4-BE49-F238E27FC236}">
                <a16:creationId xmlns:a16="http://schemas.microsoft.com/office/drawing/2014/main" id="{405CC19F-5692-9BCE-6899-04F4BA6F15ED}"/>
              </a:ext>
            </a:extLst>
          </p:cNvPr>
          <p:cNvSpPr>
            <a:spLocks noGrp="1"/>
          </p:cNvSpPr>
          <p:nvPr>
            <p:ph type="body" idx="1"/>
          </p:nvPr>
        </p:nvSpPr>
        <p:spPr>
          <a:xfrm>
            <a:off x="782075" y="1067226"/>
            <a:ext cx="10058700" cy="4351200"/>
          </a:xfrm>
        </p:spPr>
        <p:txBody>
          <a:bodyPr/>
          <a:lstStyle/>
          <a:p>
            <a:pPr marL="114300" indent="0">
              <a:buNone/>
            </a:pPr>
            <a:r>
              <a:rPr lang="en-GB" sz="3600" dirty="0">
                <a:solidFill>
                  <a:schemeClr val="tx1"/>
                </a:solidFill>
                <a:latin typeface="Calibri" panose="020F0502020204030204" pitchFamily="34" charset="0"/>
                <a:cs typeface="Calibri" panose="020F0502020204030204" pitchFamily="34" charset="0"/>
              </a:rPr>
              <a:t>Design</a:t>
            </a:r>
          </a:p>
          <a:p>
            <a:pPr marL="114300" indent="0">
              <a:buNone/>
            </a:pPr>
            <a:r>
              <a:rPr lang="en-GB" sz="3600" noProof="0" dirty="0">
                <a:solidFill>
                  <a:schemeClr val="tx1"/>
                </a:solidFill>
                <a:latin typeface="Calibri" panose="020F0502020204030204" pitchFamily="34" charset="0"/>
                <a:cs typeface="Calibri" panose="020F0502020204030204" pitchFamily="34" charset="0"/>
              </a:rPr>
              <a:t>Thinking</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Evaluating</a:t>
            </a:r>
          </a:p>
          <a:p>
            <a:pPr marL="114300" indent="0">
              <a:lnSpc>
                <a:spcPct val="100000"/>
              </a:lnSpc>
              <a:buNone/>
            </a:pPr>
            <a:r>
              <a:rPr lang="en-GB" dirty="0">
                <a:solidFill>
                  <a:schemeClr val="tx1"/>
                </a:solidFill>
                <a:latin typeface="Calibri" panose="020F0502020204030204" pitchFamily="34" charset="0"/>
                <a:cs typeface="Calibri" panose="020F0502020204030204" pitchFamily="34" charset="0"/>
              </a:rPr>
              <a:t>if a design </a:t>
            </a:r>
          </a:p>
          <a:p>
            <a:pPr marL="114300" indent="0">
              <a:lnSpc>
                <a:spcPct val="100000"/>
              </a:lnSpc>
              <a:buNone/>
            </a:pPr>
            <a:r>
              <a:rPr lang="en-GB" dirty="0">
                <a:solidFill>
                  <a:schemeClr val="tx1"/>
                </a:solidFill>
                <a:latin typeface="Calibri" panose="020F0502020204030204" pitchFamily="34" charset="0"/>
                <a:cs typeface="Calibri" panose="020F0502020204030204" pitchFamily="34" charset="0"/>
              </a:rPr>
              <a:t>is worth</a:t>
            </a:r>
          </a:p>
          <a:p>
            <a:pPr marL="114300" indent="0">
              <a:lnSpc>
                <a:spcPct val="100000"/>
              </a:lnSpc>
              <a:buNone/>
            </a:pPr>
            <a:r>
              <a:rPr lang="en-GB" i="0" noProof="0" dirty="0">
                <a:solidFill>
                  <a:schemeClr val="tx1"/>
                </a:solidFill>
                <a:effectLst/>
                <a:latin typeface="Calibri" panose="020F0502020204030204" pitchFamily="34" charset="0"/>
                <a:cs typeface="Calibri" panose="020F0502020204030204" pitchFamily="34" charset="0"/>
              </a:rPr>
              <a:t>pursuing</a:t>
            </a:r>
          </a:p>
          <a:p>
            <a:pPr marL="114300" indent="0">
              <a:lnSpc>
                <a:spcPct val="100000"/>
              </a:lnSpc>
              <a:buNone/>
            </a:pPr>
            <a:r>
              <a:rPr lang="en-GB" i="0" noProof="0" dirty="0">
                <a:solidFill>
                  <a:srgbClr val="0013F5"/>
                </a:solidFill>
                <a:effectLst/>
                <a:latin typeface="Calibri" panose="020F0502020204030204" pitchFamily="34" charset="0"/>
                <a:cs typeface="Calibri" panose="020F0502020204030204" pitchFamily="34" charset="0"/>
              </a:rPr>
              <a:t>… in relation to </a:t>
            </a:r>
          </a:p>
          <a:p>
            <a:pPr marL="114300" indent="0">
              <a:lnSpc>
                <a:spcPct val="100000"/>
              </a:lnSpc>
              <a:buNone/>
            </a:pPr>
            <a:r>
              <a:rPr lang="en-GB" i="0" noProof="0" dirty="0">
                <a:solidFill>
                  <a:srgbClr val="0013F5"/>
                </a:solidFill>
                <a:effectLst/>
                <a:latin typeface="Calibri" panose="020F0502020204030204" pitchFamily="34" charset="0"/>
                <a:cs typeface="Calibri" panose="020F0502020204030204" pitchFamily="34" charset="0"/>
              </a:rPr>
              <a:t>what?</a:t>
            </a: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6" name="Bildobjekt 5" descr="En bild som visar text, skärmbild, diagram, cirkel&#10;&#10;Automatiskt genererad beskrivning">
            <a:extLst>
              <a:ext uri="{FF2B5EF4-FFF2-40B4-BE49-F238E27FC236}">
                <a16:creationId xmlns:a16="http://schemas.microsoft.com/office/drawing/2014/main" id="{6542541B-EA93-28FD-A2AF-6EE6837797AF}"/>
              </a:ext>
            </a:extLst>
          </p:cNvPr>
          <p:cNvPicPr>
            <a:picLocks noChangeAspect="1"/>
          </p:cNvPicPr>
          <p:nvPr/>
        </p:nvPicPr>
        <p:blipFill>
          <a:blip r:embed="rId4"/>
          <a:stretch>
            <a:fillRect/>
          </a:stretch>
        </p:blipFill>
        <p:spPr>
          <a:xfrm>
            <a:off x="3068375" y="758283"/>
            <a:ext cx="7772400" cy="5723145"/>
          </a:xfrm>
          <a:prstGeom prst="rect">
            <a:avLst/>
          </a:prstGeom>
        </p:spPr>
      </p:pic>
    </p:spTree>
    <p:extLst>
      <p:ext uri="{BB962C8B-B14F-4D97-AF65-F5344CB8AC3E}">
        <p14:creationId xmlns:p14="http://schemas.microsoft.com/office/powerpoint/2010/main" val="190636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BE56F85-9C86-F02E-0C75-B57E92C66444}"/>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CD4BA917-8967-096F-7185-7E3DC5DF7EB8}"/>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E56E746B-2333-C882-D9E4-DC30DA24DF7B}"/>
              </a:ext>
            </a:extLst>
          </p:cNvPr>
          <p:cNvSpPr>
            <a:spLocks noGrp="1"/>
          </p:cNvSpPr>
          <p:nvPr>
            <p:ph type="body" idx="1"/>
          </p:nvPr>
        </p:nvSpPr>
        <p:spPr>
          <a:xfrm>
            <a:off x="782075" y="1067226"/>
            <a:ext cx="10058700"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The Design </a:t>
            </a:r>
            <a:r>
              <a:rPr lang="en-GB" sz="3600" dirty="0">
                <a:solidFill>
                  <a:schemeClr val="tx1"/>
                </a:solidFill>
                <a:latin typeface="Calibri" panose="020F0502020204030204" pitchFamily="34" charset="0"/>
                <a:cs typeface="Calibri" panose="020F0502020204030204" pitchFamily="34" charset="0"/>
              </a:rPr>
              <a:t>T</a:t>
            </a:r>
            <a:r>
              <a:rPr lang="en-GB" sz="3600" noProof="0" dirty="0" err="1">
                <a:solidFill>
                  <a:schemeClr val="tx1"/>
                </a:solidFill>
                <a:latin typeface="Calibri" panose="020F0502020204030204" pitchFamily="34" charset="0"/>
                <a:cs typeface="Calibri" panose="020F0502020204030204" pitchFamily="34" charset="0"/>
              </a:rPr>
              <a:t>hinking</a:t>
            </a:r>
            <a:r>
              <a:rPr lang="en-GB" sz="3600" noProof="0" dirty="0">
                <a:solidFill>
                  <a:schemeClr val="tx1"/>
                </a:solidFill>
                <a:latin typeface="Calibri" panose="020F0502020204030204" pitchFamily="34" charset="0"/>
                <a:cs typeface="Calibri" panose="020F0502020204030204" pitchFamily="34" charset="0"/>
              </a:rPr>
              <a:t> model</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Characteristic for this model are the five phases: </a:t>
            </a:r>
            <a:r>
              <a:rPr lang="en-GB" b="1" i="0" noProof="0" dirty="0">
                <a:solidFill>
                  <a:schemeClr val="tx1"/>
                </a:solidFill>
                <a:effectLst/>
                <a:latin typeface="Calibri" panose="020F0502020204030204" pitchFamily="34" charset="0"/>
                <a:cs typeface="Calibri" panose="020F0502020204030204" pitchFamily="34" charset="0"/>
              </a:rPr>
              <a:t>emphasize</a:t>
            </a:r>
            <a:r>
              <a:rPr lang="en-GB" b="0" i="0" noProof="0" dirty="0">
                <a:solidFill>
                  <a:schemeClr val="tx1"/>
                </a:solidFill>
                <a:effectLst/>
                <a:latin typeface="Calibri" panose="020F0502020204030204" pitchFamily="34" charset="0"/>
                <a:cs typeface="Calibri" panose="020F0502020204030204" pitchFamily="34" charset="0"/>
              </a:rPr>
              <a:t>, </a:t>
            </a:r>
            <a:r>
              <a:rPr lang="en-GB" b="1" i="0" noProof="0" dirty="0">
                <a:solidFill>
                  <a:schemeClr val="tx1"/>
                </a:solidFill>
                <a:effectLst/>
                <a:latin typeface="Calibri" panose="020F0502020204030204" pitchFamily="34" charset="0"/>
                <a:cs typeface="Calibri" panose="020F0502020204030204" pitchFamily="34" charset="0"/>
              </a:rPr>
              <a:t>define</a:t>
            </a:r>
            <a:r>
              <a:rPr lang="en-GB" b="0" i="0" noProof="0" dirty="0">
                <a:solidFill>
                  <a:schemeClr val="tx1"/>
                </a:solidFill>
                <a:effectLst/>
                <a:latin typeface="Calibri" panose="020F0502020204030204" pitchFamily="34" charset="0"/>
                <a:cs typeface="Calibri" panose="020F0502020204030204" pitchFamily="34" charset="0"/>
              </a:rPr>
              <a:t>, </a:t>
            </a:r>
            <a:r>
              <a:rPr lang="en-GB" b="1" i="0" noProof="0" dirty="0">
                <a:solidFill>
                  <a:schemeClr val="tx1"/>
                </a:solidFill>
                <a:effectLst/>
                <a:latin typeface="Calibri" panose="020F0502020204030204" pitchFamily="34" charset="0"/>
                <a:cs typeface="Calibri" panose="020F0502020204030204" pitchFamily="34" charset="0"/>
              </a:rPr>
              <a:t>ideate</a:t>
            </a:r>
            <a:r>
              <a:rPr lang="en-GB" b="0" i="0" noProof="0" dirty="0">
                <a:solidFill>
                  <a:schemeClr val="tx1"/>
                </a:solidFill>
                <a:effectLst/>
                <a:latin typeface="Calibri" panose="020F0502020204030204" pitchFamily="34" charset="0"/>
                <a:cs typeface="Calibri" panose="020F0502020204030204" pitchFamily="34" charset="0"/>
              </a:rPr>
              <a:t>, </a:t>
            </a:r>
            <a:r>
              <a:rPr lang="en-GB" b="1" i="0" noProof="0" dirty="0">
                <a:solidFill>
                  <a:schemeClr val="tx1"/>
                </a:solidFill>
                <a:effectLst/>
                <a:latin typeface="Calibri" panose="020F0502020204030204" pitchFamily="34" charset="0"/>
                <a:cs typeface="Calibri" panose="020F0502020204030204" pitchFamily="34" charset="0"/>
              </a:rPr>
              <a:t>prototype, test</a:t>
            </a:r>
            <a:r>
              <a:rPr lang="en-GB" i="0" noProof="0" dirty="0">
                <a:solidFill>
                  <a:schemeClr val="tx1"/>
                </a:solidFill>
                <a:effectLst/>
                <a:latin typeface="Calibri" panose="020F0502020204030204" pitchFamily="34" charset="0"/>
                <a:cs typeface="Calibri" panose="020F0502020204030204" pitchFamily="34" charset="0"/>
              </a:rPr>
              <a:t>.</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i="0" noProof="0" dirty="0">
                <a:solidFill>
                  <a:schemeClr val="tx1"/>
                </a:solidFill>
                <a:effectLst/>
                <a:latin typeface="Calibri" panose="020F0502020204030204" pitchFamily="34" charset="0"/>
                <a:cs typeface="Calibri" panose="020F0502020204030204" pitchFamily="34" charset="0"/>
              </a:rPr>
              <a:t>This model evaluates if the design is</a:t>
            </a:r>
          </a:p>
          <a:p>
            <a:pPr>
              <a:lnSpc>
                <a:spcPct val="100000"/>
              </a:lnSpc>
            </a:pPr>
            <a:r>
              <a:rPr lang="en-GB" b="1" i="0" noProof="0" dirty="0">
                <a:solidFill>
                  <a:schemeClr val="tx1"/>
                </a:solidFill>
                <a:effectLst/>
                <a:latin typeface="Calibri" panose="020F0502020204030204" pitchFamily="34" charset="0"/>
                <a:cs typeface="Calibri" panose="020F0502020204030204" pitchFamily="34" charset="0"/>
              </a:rPr>
              <a:t>desirable</a:t>
            </a:r>
            <a:r>
              <a:rPr lang="en-GB" i="0" noProof="0" dirty="0">
                <a:solidFill>
                  <a:schemeClr val="tx1"/>
                </a:solidFill>
                <a:effectLst/>
                <a:latin typeface="Calibri" panose="020F0502020204030204" pitchFamily="34" charset="0"/>
                <a:cs typeface="Calibri" panose="020F0502020204030204" pitchFamily="34" charset="0"/>
              </a:rPr>
              <a:t> (by humans): needs, dreams, and behaviours of people. </a:t>
            </a:r>
            <a:r>
              <a:rPr lang="en-GB" i="0" noProof="0" dirty="0">
                <a:solidFill>
                  <a:srgbClr val="0013F5"/>
                </a:solidFill>
                <a:effectLst/>
                <a:latin typeface="Calibri" panose="020F0502020204030204" pitchFamily="34" charset="0"/>
                <a:cs typeface="Calibri" panose="020F0502020204030204" pitchFamily="34" charset="0"/>
              </a:rPr>
              <a:t>How might we also include behaviours of more-than-humans? And what needs do they have?</a:t>
            </a:r>
          </a:p>
          <a:p>
            <a:pPr>
              <a:lnSpc>
                <a:spcPct val="100000"/>
              </a:lnSpc>
            </a:pPr>
            <a:r>
              <a:rPr lang="en-GB" b="1" dirty="0">
                <a:solidFill>
                  <a:schemeClr val="tx1"/>
                </a:solidFill>
                <a:latin typeface="Calibri" panose="020F0502020204030204" pitchFamily="34" charset="0"/>
                <a:cs typeface="Calibri" panose="020F0502020204030204" pitchFamily="34" charset="0"/>
              </a:rPr>
              <a:t>f</a:t>
            </a:r>
            <a:r>
              <a:rPr lang="en-GB" b="1" i="0" noProof="0" dirty="0" err="1">
                <a:solidFill>
                  <a:schemeClr val="tx1"/>
                </a:solidFill>
                <a:effectLst/>
                <a:latin typeface="Calibri" panose="020F0502020204030204" pitchFamily="34" charset="0"/>
                <a:cs typeface="Calibri" panose="020F0502020204030204" pitchFamily="34" charset="0"/>
              </a:rPr>
              <a:t>easible</a:t>
            </a:r>
            <a:r>
              <a:rPr lang="en-GB" b="1" i="0" noProof="0" dirty="0">
                <a:solidFill>
                  <a:schemeClr val="tx1"/>
                </a:solidFill>
                <a:effectLst/>
                <a:latin typeface="Calibri" panose="020F0502020204030204" pitchFamily="34" charset="0"/>
                <a:cs typeface="Calibri" panose="020F0502020204030204" pitchFamily="34" charset="0"/>
              </a:rPr>
              <a:t> </a:t>
            </a:r>
            <a:r>
              <a:rPr lang="en-GB" i="0" noProof="0" dirty="0">
                <a:solidFill>
                  <a:schemeClr val="tx1"/>
                </a:solidFill>
                <a:effectLst/>
                <a:latin typeface="Calibri" panose="020F0502020204030204" pitchFamily="34" charset="0"/>
                <a:cs typeface="Calibri" panose="020F0502020204030204" pitchFamily="34" charset="0"/>
              </a:rPr>
              <a:t>(technologically): can the designers implement the solutions? </a:t>
            </a:r>
            <a:r>
              <a:rPr lang="en-GB" i="0" noProof="0" dirty="0">
                <a:solidFill>
                  <a:srgbClr val="0013F5"/>
                </a:solidFill>
                <a:effectLst/>
                <a:latin typeface="Calibri" panose="020F0502020204030204" pitchFamily="34" charset="0"/>
                <a:cs typeface="Calibri" panose="020F0502020204030204" pitchFamily="34" charset="0"/>
              </a:rPr>
              <a:t>Or do they need help through interdisciplinary collaborations with for example experts from other fields of study? For whom is it worth pursuing? What about </a:t>
            </a:r>
            <a:r>
              <a:rPr lang="en-GB" b="1" i="0" noProof="0" dirty="0">
                <a:solidFill>
                  <a:srgbClr val="0013F5"/>
                </a:solidFill>
                <a:effectLst/>
                <a:latin typeface="Calibri" panose="020F0502020204030204" pitchFamily="34" charset="0"/>
                <a:cs typeface="Calibri" panose="020F0502020204030204" pitchFamily="34" charset="0"/>
              </a:rPr>
              <a:t>environmental feasibility</a:t>
            </a:r>
            <a:r>
              <a:rPr lang="en-GB" i="0" noProof="0" dirty="0">
                <a:solidFill>
                  <a:srgbClr val="0013F5"/>
                </a:solidFill>
                <a:effectLst/>
                <a:latin typeface="Calibri" panose="020F0502020204030204" pitchFamily="34" charset="0"/>
                <a:cs typeface="Calibri" panose="020F0502020204030204" pitchFamily="34" charset="0"/>
              </a:rPr>
              <a:t>?</a:t>
            </a:r>
          </a:p>
          <a:p>
            <a:pPr>
              <a:lnSpc>
                <a:spcPct val="100000"/>
              </a:lnSpc>
            </a:pPr>
            <a:r>
              <a:rPr lang="en-GB" b="1" dirty="0">
                <a:solidFill>
                  <a:schemeClr val="tx1"/>
                </a:solidFill>
                <a:latin typeface="Calibri" panose="020F0502020204030204" pitchFamily="34" charset="0"/>
                <a:cs typeface="Calibri" panose="020F0502020204030204" pitchFamily="34" charset="0"/>
              </a:rPr>
              <a:t>viable: </a:t>
            </a:r>
            <a:r>
              <a:rPr lang="en-GB" dirty="0">
                <a:solidFill>
                  <a:schemeClr val="tx1"/>
                </a:solidFill>
                <a:latin typeface="Calibri" panose="020F0502020204030204" pitchFamily="34" charset="0"/>
                <a:cs typeface="Calibri" panose="020F0502020204030204" pitchFamily="34" charset="0"/>
              </a:rPr>
              <a:t>a desirable and technically feasible design is not enough. It also needs to generate revenues and profit from the solution. </a:t>
            </a:r>
            <a:r>
              <a:rPr lang="en-GB" i="0" noProof="0" dirty="0">
                <a:solidFill>
                  <a:srgbClr val="0013F5"/>
                </a:solidFill>
                <a:effectLst/>
                <a:latin typeface="Calibri" panose="020F0502020204030204" pitchFamily="34" charset="0"/>
                <a:cs typeface="Calibri" panose="020F0502020204030204" pitchFamily="34" charset="0"/>
              </a:rPr>
              <a:t>But what does viability mean when considering the more-than-human?</a:t>
            </a:r>
            <a:endParaRPr lang="en-GB"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18DBB377-F426-91C2-334A-5597ADB53CDF}"/>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82388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53B8E913-4F47-90F0-8B73-B1B556875C73}"/>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719FA71F-CE72-9833-95F0-6AA9D51C3D5A}"/>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C2384485-A3C0-487C-198F-68A28421105D}"/>
              </a:ext>
            </a:extLst>
          </p:cNvPr>
          <p:cNvSpPr>
            <a:spLocks noGrp="1"/>
          </p:cNvSpPr>
          <p:nvPr>
            <p:ph type="body" idx="1"/>
          </p:nvPr>
        </p:nvSpPr>
        <p:spPr>
          <a:xfrm>
            <a:off x="782075" y="1067226"/>
            <a:ext cx="10058700"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Research Through Design (</a:t>
            </a:r>
            <a:r>
              <a:rPr lang="en-GB" sz="3600" noProof="0" dirty="0" err="1">
                <a:solidFill>
                  <a:schemeClr val="tx1"/>
                </a:solidFill>
                <a:latin typeface="Calibri" panose="020F0502020204030204" pitchFamily="34" charset="0"/>
                <a:cs typeface="Calibri" panose="020F0502020204030204" pitchFamily="34" charset="0"/>
              </a:rPr>
              <a:t>RtD</a:t>
            </a:r>
            <a:r>
              <a:rPr lang="en-GB" sz="3600" noProof="0" dirty="0">
                <a:solidFill>
                  <a:schemeClr val="tx1"/>
                </a:solidFill>
                <a:latin typeface="Calibri" panose="020F0502020204030204" pitchFamily="34" charset="0"/>
                <a:cs typeface="Calibri" panose="020F0502020204030204" pitchFamily="34" charset="0"/>
              </a:rPr>
              <a:t>)</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Design experimentations through different methods with associated keywords:</a:t>
            </a:r>
          </a:p>
          <a:p>
            <a:pPr>
              <a:lnSpc>
                <a:spcPct val="100000"/>
              </a:lnSpc>
            </a:pPr>
            <a:r>
              <a:rPr lang="en-GB" dirty="0">
                <a:solidFill>
                  <a:srgbClr val="0013F5"/>
                </a:solidFill>
                <a:latin typeface="Calibri" panose="020F0502020204030204" pitchFamily="34" charset="0"/>
                <a:cs typeface="Calibri" panose="020F0502020204030204" pitchFamily="34" charset="0"/>
              </a:rPr>
              <a:t>Accumulative</a:t>
            </a:r>
            <a:r>
              <a:rPr lang="en-GB" dirty="0">
                <a:solidFill>
                  <a:schemeClr val="tx1"/>
                </a:solidFill>
                <a:latin typeface="Calibri" panose="020F0502020204030204" pitchFamily="34" charset="0"/>
                <a:cs typeface="Calibri" panose="020F0502020204030204" pitchFamily="34" charset="0"/>
              </a:rPr>
              <a:t>: depth, stacking </a:t>
            </a:r>
          </a:p>
          <a:p>
            <a:pPr>
              <a:lnSpc>
                <a:spcPct val="100000"/>
              </a:lnSpc>
            </a:pPr>
            <a:r>
              <a:rPr lang="en-GB" dirty="0">
                <a:solidFill>
                  <a:srgbClr val="0013F5"/>
                </a:solidFill>
                <a:latin typeface="Calibri" panose="020F0502020204030204" pitchFamily="34" charset="0"/>
                <a:cs typeface="Calibri" panose="020F0502020204030204" pitchFamily="34" charset="0"/>
              </a:rPr>
              <a:t>Comparative</a:t>
            </a:r>
            <a:r>
              <a:rPr lang="en-GB" dirty="0">
                <a:solidFill>
                  <a:schemeClr val="tx1"/>
                </a:solidFill>
                <a:latin typeface="Calibri" panose="020F0502020204030204" pitchFamily="34" charset="0"/>
                <a:cs typeface="Calibri" panose="020F0502020204030204" pitchFamily="34" charset="0"/>
              </a:rPr>
              <a:t>: acknowledging complexity</a:t>
            </a:r>
          </a:p>
          <a:p>
            <a:pPr>
              <a:lnSpc>
                <a:spcPct val="100000"/>
              </a:lnSpc>
            </a:pPr>
            <a:r>
              <a:rPr lang="en-GB" i="0" noProof="0" dirty="0">
                <a:solidFill>
                  <a:srgbClr val="0013F5"/>
                </a:solidFill>
                <a:effectLst/>
                <a:latin typeface="Calibri" panose="020F0502020204030204" pitchFamily="34" charset="0"/>
                <a:cs typeface="Calibri" panose="020F0502020204030204" pitchFamily="34" charset="0"/>
              </a:rPr>
              <a:t>Serial</a:t>
            </a:r>
            <a:r>
              <a:rPr lang="en-GB" i="0" noProof="0" dirty="0">
                <a:solidFill>
                  <a:schemeClr val="tx1"/>
                </a:solidFill>
                <a:effectLst/>
                <a:latin typeface="Calibri" panose="020F0502020204030204" pitchFamily="34" charset="0"/>
                <a:cs typeface="Calibri" panose="020F0502020204030204" pitchFamily="34" charset="0"/>
              </a:rPr>
              <a:t>: systematizing local knowledge</a:t>
            </a:r>
          </a:p>
          <a:p>
            <a:pPr>
              <a:lnSpc>
                <a:spcPct val="100000"/>
              </a:lnSpc>
            </a:pPr>
            <a:r>
              <a:rPr lang="en-GB" dirty="0">
                <a:solidFill>
                  <a:srgbClr val="0013F5"/>
                </a:solidFill>
                <a:latin typeface="Calibri" panose="020F0502020204030204" pitchFamily="34" charset="0"/>
                <a:cs typeface="Calibri" panose="020F0502020204030204" pitchFamily="34" charset="0"/>
              </a:rPr>
              <a:t>Expansive</a:t>
            </a:r>
            <a:r>
              <a:rPr lang="en-GB" dirty="0">
                <a:solidFill>
                  <a:schemeClr val="tx1"/>
                </a:solidFill>
                <a:latin typeface="Calibri" panose="020F0502020204030204" pitchFamily="34" charset="0"/>
                <a:cs typeface="Calibri" panose="020F0502020204030204" pitchFamily="34" charset="0"/>
              </a:rPr>
              <a:t>: broadening, extending</a:t>
            </a:r>
          </a:p>
          <a:p>
            <a:pPr>
              <a:lnSpc>
                <a:spcPct val="100000"/>
              </a:lnSpc>
            </a:pPr>
            <a:r>
              <a:rPr lang="en-GB" i="0" noProof="0" dirty="0">
                <a:solidFill>
                  <a:srgbClr val="0013F5"/>
                </a:solidFill>
                <a:effectLst/>
                <a:latin typeface="Calibri" panose="020F0502020204030204" pitchFamily="34" charset="0"/>
                <a:cs typeface="Calibri" panose="020F0502020204030204" pitchFamily="34" charset="0"/>
              </a:rPr>
              <a:t>Probing</a:t>
            </a:r>
            <a:r>
              <a:rPr lang="en-GB" i="0" noProof="0" dirty="0">
                <a:solidFill>
                  <a:schemeClr val="tx1"/>
                </a:solidFill>
                <a:effectLst/>
                <a:latin typeface="Calibri" panose="020F0502020204030204" pitchFamily="34" charset="0"/>
                <a:cs typeface="Calibri" panose="020F0502020204030204" pitchFamily="34" charset="0"/>
              </a:rPr>
              <a:t>: illogical, artistic, impact oriented</a:t>
            </a: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dirty="0">
                <a:solidFill>
                  <a:schemeClr val="tx1"/>
                </a:solidFill>
                <a:latin typeface="Calibri" panose="020F0502020204030204" pitchFamily="34" charset="0"/>
                <a:cs typeface="Calibri" panose="020F0502020204030204" pitchFamily="34" charset="0"/>
              </a:rPr>
              <a:t>They can be used in different phases of a design process, depending on what is deemed relevant. </a:t>
            </a: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FAAB7296-4C12-C1F9-72A3-84F714BA0C8D}"/>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64667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56E2FDB5-28C5-6AD7-AA59-4BC1C8A2BDC0}"/>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3C6E753F-9BB9-4B6A-961F-039BE6EB04BA}"/>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25DF1E2-3589-4909-F887-D2B6F0E04A96}"/>
              </a:ext>
            </a:extLst>
          </p:cNvPr>
          <p:cNvSpPr>
            <a:spLocks noGrp="1"/>
          </p:cNvSpPr>
          <p:nvPr>
            <p:ph type="body" idx="1"/>
          </p:nvPr>
        </p:nvSpPr>
        <p:spPr>
          <a:xfrm>
            <a:off x="782075" y="1067226"/>
            <a:ext cx="6644637"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Accumulative</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Testing specific parts and wholes of something bigger get an in-depth understanding of the whole. Cognitive qualities are appreciated</a:t>
            </a:r>
            <a:r>
              <a:rPr lang="en-GB" dirty="0">
                <a:solidFill>
                  <a:schemeClr val="tx1"/>
                </a:solidFill>
                <a:latin typeface="Calibri" panose="020F0502020204030204" pitchFamily="34" charset="0"/>
                <a:cs typeface="Calibri" panose="020F0502020204030204" pitchFamily="34" charset="0"/>
              </a:rPr>
              <a:t> over contextual appropriateness. Studies might be done in laboratory settings where disturbing elements are excluded for the sake of clarity.</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dirty="0">
                <a:solidFill>
                  <a:schemeClr val="tx1"/>
                </a:solidFill>
                <a:latin typeface="Calibri" panose="020F0502020204030204" pitchFamily="34" charset="0"/>
                <a:cs typeface="Calibri" panose="020F0502020204030204" pitchFamily="34" charset="0"/>
              </a:rPr>
              <a:t>Depth of knowledge on a particular aspect of a whole where knowledge is layered.   </a:t>
            </a:r>
            <a:endParaRPr lang="en-GB"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D1EDCA0D-1DBE-6B88-408A-25F8DF9D7766}"/>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4" name="Bildobjekt 3" descr="En bild som visar skiss, cirkel, rita, spiral&#10;&#10;Automatiskt genererad beskrivning">
            <a:extLst>
              <a:ext uri="{FF2B5EF4-FFF2-40B4-BE49-F238E27FC236}">
                <a16:creationId xmlns:a16="http://schemas.microsoft.com/office/drawing/2014/main" id="{26783FE2-8D3E-5807-945F-73A15B538544}"/>
              </a:ext>
            </a:extLst>
          </p:cNvPr>
          <p:cNvPicPr>
            <a:picLocks noChangeAspect="1"/>
          </p:cNvPicPr>
          <p:nvPr/>
        </p:nvPicPr>
        <p:blipFill>
          <a:blip r:embed="rId4"/>
          <a:stretch>
            <a:fillRect/>
          </a:stretch>
        </p:blipFill>
        <p:spPr>
          <a:xfrm>
            <a:off x="7788942" y="2045712"/>
            <a:ext cx="3340100" cy="3365500"/>
          </a:xfrm>
          <a:prstGeom prst="rect">
            <a:avLst/>
          </a:prstGeom>
        </p:spPr>
      </p:pic>
    </p:spTree>
    <p:extLst>
      <p:ext uri="{BB962C8B-B14F-4D97-AF65-F5344CB8AC3E}">
        <p14:creationId xmlns:p14="http://schemas.microsoft.com/office/powerpoint/2010/main" val="2485465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3D87DAA-4D95-135A-9F31-B27162EE9535}"/>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5CA6AFC4-C759-7B4B-C776-294EED27CD94}"/>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4F4E05B4-A78A-A6C3-222B-5DAF3B5E63C7}"/>
              </a:ext>
            </a:extLst>
          </p:cNvPr>
          <p:cNvSpPr>
            <a:spLocks noGrp="1"/>
          </p:cNvSpPr>
          <p:nvPr>
            <p:ph type="body" idx="1"/>
          </p:nvPr>
        </p:nvSpPr>
        <p:spPr>
          <a:xfrm>
            <a:off x="782075" y="1067226"/>
            <a:ext cx="6733847"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Comparative</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To explore areas and aspects not yet dealt with in other experiments and incorporate knowledge from previous experiments or for example </a:t>
            </a:r>
            <a:r>
              <a:rPr lang="en-GB" b="0" i="0" noProof="0" dirty="0">
                <a:solidFill>
                  <a:srgbClr val="0013F5"/>
                </a:solidFill>
                <a:effectLst/>
                <a:latin typeface="Calibri" panose="020F0502020204030204" pitchFamily="34" charset="0"/>
                <a:cs typeface="Calibri" panose="020F0502020204030204" pitchFamily="34" charset="0"/>
              </a:rPr>
              <a:t>other fields of study</a:t>
            </a:r>
            <a:r>
              <a:rPr lang="en-GB" b="0" i="0" noProof="0" dirty="0">
                <a:solidFill>
                  <a:schemeClr val="tx1"/>
                </a:solidFill>
                <a:effectLst/>
                <a:latin typeface="Calibri" panose="020F0502020204030204" pitchFamily="34" charset="0"/>
                <a:cs typeface="Calibri" panose="020F0502020204030204" pitchFamily="34" charset="0"/>
              </a:rPr>
              <a:t>.</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i="0" noProof="0" dirty="0">
                <a:solidFill>
                  <a:schemeClr val="tx1"/>
                </a:solidFill>
                <a:effectLst/>
                <a:latin typeface="Calibri" panose="020F0502020204030204" pitchFamily="34" charset="0"/>
                <a:cs typeface="Calibri" panose="020F0502020204030204" pitchFamily="34" charset="0"/>
              </a:rPr>
              <a:t>Through experiences, learnings, and insights from a series of design cases, </a:t>
            </a:r>
            <a:r>
              <a:rPr lang="en-GB" i="0" noProof="0" dirty="0">
                <a:solidFill>
                  <a:srgbClr val="0013F5"/>
                </a:solidFill>
                <a:effectLst/>
                <a:latin typeface="Calibri" panose="020F0502020204030204" pitchFamily="34" charset="0"/>
                <a:cs typeface="Calibri" panose="020F0502020204030204" pitchFamily="34" charset="0"/>
              </a:rPr>
              <a:t>overlapping knowledge can be identified</a:t>
            </a:r>
            <a:r>
              <a:rPr lang="en-GB" i="0" noProof="0" dirty="0">
                <a:solidFill>
                  <a:schemeClr val="tx1"/>
                </a:solidFill>
                <a:effectLst/>
                <a:latin typeface="Calibri" panose="020F0502020204030204" pitchFamily="34" charset="0"/>
                <a:cs typeface="Calibri" panose="020F0502020204030204" pitchFamily="34" charset="0"/>
              </a:rPr>
              <a:t>. </a:t>
            </a:r>
            <a:r>
              <a:rPr lang="en-GB" dirty="0">
                <a:solidFill>
                  <a:schemeClr val="tx1"/>
                </a:solidFill>
                <a:latin typeface="Calibri" panose="020F0502020204030204" pitchFamily="34" charset="0"/>
                <a:cs typeface="Calibri" panose="020F0502020204030204" pitchFamily="34" charset="0"/>
              </a:rPr>
              <a:t>When working on a new case, knowledge from previous cases can be incorporated.</a:t>
            </a:r>
          </a:p>
          <a:p>
            <a:pPr marL="114300" indent="0">
              <a:lnSpc>
                <a:spcPct val="100000"/>
              </a:lnSpc>
              <a:buNone/>
            </a:pPr>
            <a:endParaRPr lang="en-GB"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dirty="0">
                <a:solidFill>
                  <a:schemeClr val="tx1"/>
                </a:solidFill>
                <a:latin typeface="Calibri" panose="020F0502020204030204" pitchFamily="34" charset="0"/>
                <a:cs typeface="Calibri" panose="020F0502020204030204" pitchFamily="34" charset="0"/>
              </a:rPr>
              <a:t>Keywords: “acknowledging complexity”. </a:t>
            </a: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61ED6D6E-DBF4-9066-8DC5-A15042943AAD}"/>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6" name="Bildobjekt 5" descr="En bild som visar skiss, rita, Linjekonst, clipart&#10;&#10;Automatiskt genererad beskrivning">
            <a:extLst>
              <a:ext uri="{FF2B5EF4-FFF2-40B4-BE49-F238E27FC236}">
                <a16:creationId xmlns:a16="http://schemas.microsoft.com/office/drawing/2014/main" id="{47F41551-5781-E866-F7AF-9FF86BD91E24}"/>
              </a:ext>
            </a:extLst>
          </p:cNvPr>
          <p:cNvPicPr>
            <a:picLocks noChangeAspect="1"/>
          </p:cNvPicPr>
          <p:nvPr/>
        </p:nvPicPr>
        <p:blipFill>
          <a:blip r:embed="rId4"/>
          <a:stretch>
            <a:fillRect/>
          </a:stretch>
        </p:blipFill>
        <p:spPr>
          <a:xfrm>
            <a:off x="7814342" y="2154526"/>
            <a:ext cx="3314700" cy="3263900"/>
          </a:xfrm>
          <a:prstGeom prst="rect">
            <a:avLst/>
          </a:prstGeom>
        </p:spPr>
      </p:pic>
    </p:spTree>
    <p:extLst>
      <p:ext uri="{BB962C8B-B14F-4D97-AF65-F5344CB8AC3E}">
        <p14:creationId xmlns:p14="http://schemas.microsoft.com/office/powerpoint/2010/main" val="2768902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3BF7D5B-6789-0EA6-2F66-8C8F1CB57910}"/>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7F212CDA-7929-BC3A-668C-DC8A07A20D7C}"/>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1F719657-260C-187C-24A0-C4D696C7E729}"/>
              </a:ext>
            </a:extLst>
          </p:cNvPr>
          <p:cNvSpPr>
            <a:spLocks noGrp="1"/>
          </p:cNvSpPr>
          <p:nvPr>
            <p:ph type="body" idx="1"/>
          </p:nvPr>
        </p:nvSpPr>
        <p:spPr>
          <a:xfrm>
            <a:off x="782075" y="1067226"/>
            <a:ext cx="6756149"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Serial</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dirty="0">
                <a:solidFill>
                  <a:schemeClr val="tx1"/>
                </a:solidFill>
                <a:latin typeface="Calibri" panose="020F0502020204030204" pitchFamily="34" charset="0"/>
                <a:cs typeface="Calibri" panose="020F0502020204030204" pitchFamily="34" charset="0"/>
              </a:rPr>
              <a:t>Complementing the comparative method: insights are gained between design experiments that are performed chronologically. Each experiment is framed by the insights and learnings from the previous experiment. </a:t>
            </a:r>
          </a:p>
          <a:p>
            <a:pPr marL="114300" indent="0">
              <a:lnSpc>
                <a:spcPct val="100000"/>
              </a:lnSpc>
              <a:buNone/>
            </a:pPr>
            <a:endParaRPr lang="en-GB"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i="0" noProof="0" dirty="0">
                <a:solidFill>
                  <a:schemeClr val="tx1"/>
                </a:solidFill>
                <a:effectLst/>
                <a:latin typeface="Calibri" panose="020F0502020204030204" pitchFamily="34" charset="0"/>
                <a:cs typeface="Calibri" panose="020F0502020204030204" pitchFamily="34" charset="0"/>
              </a:rPr>
              <a:t>An object of study is evolved over time according to pragmatic concerns where the designer documents the steps of the process. </a:t>
            </a: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6E056AC3-322A-509C-34E3-F82E737F220A}"/>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6" name="Bildobjekt 5" descr="En bild som visar skiss, konst&#10;&#10;Automatiskt genererad beskrivning">
            <a:extLst>
              <a:ext uri="{FF2B5EF4-FFF2-40B4-BE49-F238E27FC236}">
                <a16:creationId xmlns:a16="http://schemas.microsoft.com/office/drawing/2014/main" id="{11E89F19-AF33-3883-4CD1-7B87A741A99D}"/>
              </a:ext>
            </a:extLst>
          </p:cNvPr>
          <p:cNvPicPr>
            <a:picLocks noChangeAspect="1"/>
          </p:cNvPicPr>
          <p:nvPr/>
        </p:nvPicPr>
        <p:blipFill>
          <a:blip r:embed="rId4"/>
          <a:stretch>
            <a:fillRect/>
          </a:stretch>
        </p:blipFill>
        <p:spPr>
          <a:xfrm>
            <a:off x="7839742" y="2180216"/>
            <a:ext cx="3289300" cy="1917700"/>
          </a:xfrm>
          <a:prstGeom prst="rect">
            <a:avLst/>
          </a:prstGeom>
        </p:spPr>
      </p:pic>
    </p:spTree>
    <p:extLst>
      <p:ext uri="{BB962C8B-B14F-4D97-AF65-F5344CB8AC3E}">
        <p14:creationId xmlns:p14="http://schemas.microsoft.com/office/powerpoint/2010/main" val="387311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7A063A-3E7E-9432-A89D-B589222544A7}"/>
              </a:ext>
            </a:extLst>
          </p:cNvPr>
          <p:cNvSpPr>
            <a:spLocks noGrp="1"/>
          </p:cNvSpPr>
          <p:nvPr>
            <p:ph type="body" idx="1"/>
          </p:nvPr>
        </p:nvSpPr>
        <p:spPr>
          <a:xfrm>
            <a:off x="721894" y="1714433"/>
            <a:ext cx="5015700" cy="4555200"/>
          </a:xfrm>
        </p:spPr>
        <p:txBody>
          <a:bodyPr>
            <a:normAutofit/>
          </a:bodyPr>
          <a:lstStyle/>
          <a:p>
            <a:pPr marL="139700" indent="0">
              <a:buNone/>
            </a:pPr>
            <a:r>
              <a:rPr lang="en-US" sz="3600" dirty="0">
                <a:solidFill>
                  <a:schemeClr val="tx1"/>
                </a:solidFill>
                <a:latin typeface="Calibri"/>
              </a:rPr>
              <a:t>Summary </a:t>
            </a:r>
            <a:endParaRPr lang="en-GB" sz="3600" dirty="0">
              <a:solidFill>
                <a:schemeClr val="tx1"/>
              </a:solidFill>
              <a:latin typeface="Calibri"/>
              <a:ea typeface="Calibri"/>
              <a:cs typeface="Calibri"/>
            </a:endParaRPr>
          </a:p>
          <a:p>
            <a:pPr marL="139700" indent="0">
              <a:lnSpc>
                <a:spcPct val="114999"/>
              </a:lnSpc>
              <a:buNone/>
            </a:pPr>
            <a:r>
              <a:rPr lang="en-US" sz="2400" dirty="0">
                <a:solidFill>
                  <a:schemeClr val="tx1"/>
                </a:solidFill>
                <a:latin typeface="Calibri"/>
              </a:rPr>
              <a:t>Student are introduced to different design processes and research through design (</a:t>
            </a:r>
            <a:r>
              <a:rPr lang="en-US" sz="2400" dirty="0" err="1">
                <a:solidFill>
                  <a:schemeClr val="tx1"/>
                </a:solidFill>
                <a:latin typeface="Calibri"/>
              </a:rPr>
              <a:t>RtD</a:t>
            </a:r>
            <a:r>
              <a:rPr lang="en-US" sz="2400" dirty="0">
                <a:solidFill>
                  <a:schemeClr val="tx1"/>
                </a:solidFill>
                <a:latin typeface="Calibri"/>
              </a:rPr>
              <a:t>). </a:t>
            </a:r>
            <a:r>
              <a:rPr lang="en-GB" sz="2400" dirty="0">
                <a:solidFill>
                  <a:schemeClr val="tx1"/>
                </a:solidFill>
                <a:latin typeface="Calibri"/>
                <a:ea typeface="Calibri"/>
                <a:cs typeface="Calibri"/>
              </a:rPr>
              <a:t>Then they sketch a design process </a:t>
            </a:r>
            <a:r>
              <a:rPr lang="en-US" sz="2400" dirty="0">
                <a:solidFill>
                  <a:schemeClr val="tx1"/>
                </a:solidFill>
                <a:latin typeface="Calibri"/>
                <a:ea typeface="Calibri"/>
                <a:cs typeface="Calibri"/>
              </a:rPr>
              <a:t>for working with a selection of more-than-human actors in a specific case. F</a:t>
            </a:r>
            <a:r>
              <a:rPr lang="en-US" sz="2200" dirty="0">
                <a:solidFill>
                  <a:schemeClr val="tx1"/>
                </a:solidFill>
                <a:latin typeface="Calibri"/>
                <a:ea typeface="Calibri"/>
                <a:cs typeface="Calibri"/>
              </a:rPr>
              <a:t>inally, the different design process sketches are shared and discussed.</a:t>
            </a:r>
            <a:endParaRPr lang="en-GB" sz="1000">
              <a:solidFill>
                <a:schemeClr val="tx1"/>
              </a:solidFill>
              <a:latin typeface="Calibri"/>
              <a:ea typeface="Calibri"/>
              <a:cs typeface="Calibri"/>
            </a:endParaRPr>
          </a:p>
        </p:txBody>
      </p:sp>
      <p:sp>
        <p:nvSpPr>
          <p:cNvPr id="5" name="Text Placeholder 4">
            <a:extLst>
              <a:ext uri="{FF2B5EF4-FFF2-40B4-BE49-F238E27FC236}">
                <a16:creationId xmlns:a16="http://schemas.microsoft.com/office/drawing/2014/main" id="{B14FBD4D-5FC5-FB86-F1F1-4DA525B09397}"/>
              </a:ext>
            </a:extLst>
          </p:cNvPr>
          <p:cNvSpPr>
            <a:spLocks noGrp="1"/>
          </p:cNvSpPr>
          <p:nvPr>
            <p:ph type="body" idx="2"/>
          </p:nvPr>
        </p:nvSpPr>
        <p:spPr>
          <a:xfrm>
            <a:off x="6246350" y="1714433"/>
            <a:ext cx="5130000" cy="4555200"/>
          </a:xfrm>
        </p:spPr>
        <p:txBody>
          <a:bodyPr>
            <a:normAutofit fontScale="92500" lnSpcReduction="10000"/>
          </a:bodyPr>
          <a:lstStyle/>
          <a:p>
            <a:pPr marL="139700" indent="0">
              <a:buNone/>
            </a:pPr>
            <a:r>
              <a:rPr lang="en-US" sz="3600" dirty="0">
                <a:solidFill>
                  <a:schemeClr val="tx1"/>
                </a:solidFill>
                <a:latin typeface="Calibri"/>
              </a:rPr>
              <a:t>Learning outcomes</a:t>
            </a:r>
            <a:endParaRPr lang="en-US" sz="3600" dirty="0">
              <a:solidFill>
                <a:schemeClr val="tx1"/>
              </a:solidFill>
              <a:latin typeface="Calibri"/>
              <a:ea typeface="Calibri"/>
              <a:cs typeface="Calibri"/>
            </a:endParaRPr>
          </a:p>
          <a:p>
            <a:pPr marL="139700" indent="0">
              <a:lnSpc>
                <a:spcPct val="114999"/>
              </a:lnSpc>
              <a:buNone/>
            </a:pPr>
            <a:r>
              <a:rPr lang="en-GB" sz="2400" dirty="0">
                <a:solidFill>
                  <a:schemeClr val="tx1"/>
                </a:solidFill>
                <a:latin typeface="Calibri"/>
                <a:ea typeface="Calibri"/>
                <a:cs typeface="Calibri"/>
              </a:rPr>
              <a:t>After the teaching activity students should </a:t>
            </a:r>
            <a:r>
              <a:rPr lang="en-GB" sz="2400">
                <a:solidFill>
                  <a:schemeClr val="tx1"/>
                </a:solidFill>
                <a:latin typeface="Calibri"/>
                <a:ea typeface="Calibri"/>
                <a:cs typeface="Calibri"/>
              </a:rPr>
              <a:t>be able to:</a:t>
            </a:r>
            <a:endParaRPr lang="en-US" sz="2400">
              <a:solidFill>
                <a:schemeClr val="tx1"/>
              </a:solidFill>
              <a:ea typeface="Calibri"/>
            </a:endParaRPr>
          </a:p>
          <a:p>
            <a:pPr marL="482600" indent="-342900">
              <a:lnSpc>
                <a:spcPct val="114999"/>
              </a:lnSpc>
              <a:buFont typeface="Wingdings"/>
              <a:buChar char="§"/>
            </a:pPr>
            <a:r>
              <a:rPr lang="en-GB" sz="2400" dirty="0">
                <a:solidFill>
                  <a:schemeClr val="tx1"/>
                </a:solidFill>
                <a:latin typeface="Calibri"/>
              </a:rPr>
              <a:t>Describe different design processes and research through design methods.</a:t>
            </a:r>
            <a:endParaRPr lang="en-US" sz="2400">
              <a:solidFill>
                <a:schemeClr val="tx1"/>
              </a:solidFill>
              <a:latin typeface="Calibri"/>
            </a:endParaRPr>
          </a:p>
          <a:p>
            <a:pPr marL="482600" indent="-342900">
              <a:lnSpc>
                <a:spcPct val="114999"/>
              </a:lnSpc>
              <a:buFont typeface="Wingdings"/>
              <a:buChar char="§"/>
            </a:pPr>
            <a:r>
              <a:rPr lang="sv-SE" sz="2400" dirty="0" err="1">
                <a:solidFill>
                  <a:schemeClr val="tx1"/>
                </a:solidFill>
                <a:latin typeface="Calibri"/>
              </a:rPr>
              <a:t>Combine</a:t>
            </a:r>
            <a:r>
              <a:rPr lang="sv-SE" sz="2400" dirty="0">
                <a:solidFill>
                  <a:schemeClr val="tx1"/>
                </a:solidFill>
                <a:latin typeface="Calibri"/>
              </a:rPr>
              <a:t> research </a:t>
            </a:r>
            <a:r>
              <a:rPr lang="sv-SE" sz="2400" dirty="0" err="1">
                <a:solidFill>
                  <a:schemeClr val="tx1"/>
                </a:solidFill>
                <a:latin typeface="Calibri"/>
              </a:rPr>
              <a:t>through</a:t>
            </a:r>
            <a:r>
              <a:rPr lang="sv-SE" sz="2400" dirty="0">
                <a:solidFill>
                  <a:schemeClr val="tx1"/>
                </a:solidFill>
                <a:latin typeface="Calibri"/>
              </a:rPr>
              <a:t> design </a:t>
            </a:r>
            <a:r>
              <a:rPr lang="sv-SE" sz="2400" dirty="0" err="1">
                <a:solidFill>
                  <a:schemeClr val="tx1"/>
                </a:solidFill>
                <a:latin typeface="Calibri"/>
              </a:rPr>
              <a:t>methods</a:t>
            </a:r>
            <a:r>
              <a:rPr lang="sv-SE" sz="2400" dirty="0">
                <a:solidFill>
                  <a:schemeClr val="tx1"/>
                </a:solidFill>
                <a:latin typeface="Calibri"/>
              </a:rPr>
              <a:t> </a:t>
            </a:r>
            <a:r>
              <a:rPr lang="sv-SE" sz="2400" dirty="0" err="1">
                <a:solidFill>
                  <a:schemeClr val="tx1"/>
                </a:solidFill>
                <a:latin typeface="Calibri"/>
              </a:rPr>
              <a:t>into</a:t>
            </a:r>
            <a:r>
              <a:rPr lang="sv-SE" sz="2400" dirty="0">
                <a:solidFill>
                  <a:schemeClr val="tx1"/>
                </a:solidFill>
                <a:latin typeface="Calibri"/>
              </a:rPr>
              <a:t> a design process </a:t>
            </a:r>
            <a:r>
              <a:rPr lang="sv-SE" sz="2400" dirty="0" err="1">
                <a:solidFill>
                  <a:schemeClr val="tx1"/>
                </a:solidFill>
                <a:latin typeface="Calibri"/>
              </a:rPr>
              <a:t>that</a:t>
            </a:r>
            <a:r>
              <a:rPr lang="sv-SE" sz="2400" dirty="0">
                <a:solidFill>
                  <a:schemeClr val="tx1"/>
                </a:solidFill>
                <a:latin typeface="Calibri"/>
              </a:rPr>
              <a:t> </a:t>
            </a:r>
            <a:r>
              <a:rPr lang="sv-SE" sz="2400" dirty="0" err="1">
                <a:solidFill>
                  <a:schemeClr val="tx1"/>
                </a:solidFill>
                <a:latin typeface="Calibri"/>
              </a:rPr>
              <a:t>involves</a:t>
            </a:r>
            <a:r>
              <a:rPr lang="sv-SE" sz="2400" dirty="0">
                <a:solidFill>
                  <a:schemeClr val="tx1"/>
                </a:solidFill>
                <a:latin typeface="Calibri"/>
              </a:rPr>
              <a:t> </a:t>
            </a:r>
            <a:r>
              <a:rPr lang="sv-SE" sz="2400" dirty="0" err="1">
                <a:solidFill>
                  <a:schemeClr val="tx1"/>
                </a:solidFill>
                <a:latin typeface="Calibri"/>
              </a:rPr>
              <a:t>more</a:t>
            </a:r>
            <a:r>
              <a:rPr lang="sv-SE" sz="2400" dirty="0">
                <a:solidFill>
                  <a:schemeClr val="tx1"/>
                </a:solidFill>
                <a:latin typeface="Calibri"/>
              </a:rPr>
              <a:t>-</a:t>
            </a:r>
            <a:r>
              <a:rPr lang="sv-SE" sz="2400" dirty="0" err="1">
                <a:solidFill>
                  <a:schemeClr val="tx1"/>
                </a:solidFill>
                <a:latin typeface="Calibri"/>
              </a:rPr>
              <a:t>than</a:t>
            </a:r>
            <a:r>
              <a:rPr lang="sv-SE" sz="2400" dirty="0">
                <a:solidFill>
                  <a:schemeClr val="tx1"/>
                </a:solidFill>
                <a:latin typeface="Calibri"/>
              </a:rPr>
              <a:t>-human </a:t>
            </a:r>
            <a:r>
              <a:rPr lang="sv-SE" sz="2400" dirty="0" err="1">
                <a:solidFill>
                  <a:schemeClr val="tx1"/>
                </a:solidFill>
                <a:latin typeface="Calibri"/>
              </a:rPr>
              <a:t>actors</a:t>
            </a:r>
            <a:r>
              <a:rPr lang="sv-SE" sz="2400" dirty="0">
                <a:solidFill>
                  <a:schemeClr val="tx1"/>
                </a:solidFill>
                <a:latin typeface="Calibri"/>
              </a:rPr>
              <a:t>.</a:t>
            </a:r>
            <a:endParaRPr lang="en-US" sz="2400" dirty="0">
              <a:solidFill>
                <a:schemeClr val="tx1"/>
              </a:solidFill>
              <a:latin typeface="Calibri"/>
            </a:endParaRPr>
          </a:p>
          <a:p>
            <a:pPr marL="482600" indent="-342900">
              <a:lnSpc>
                <a:spcPct val="114999"/>
              </a:lnSpc>
              <a:buFont typeface="Wingdings"/>
              <a:buChar char="§"/>
            </a:pPr>
            <a:r>
              <a:rPr lang="sv-SE" sz="2400" dirty="0">
                <a:solidFill>
                  <a:schemeClr val="tx1"/>
                </a:solidFill>
                <a:latin typeface="Calibri"/>
              </a:rPr>
              <a:t>Sketch and plan a design process for a </a:t>
            </a:r>
            <a:r>
              <a:rPr lang="sv-SE" sz="2400" dirty="0" err="1">
                <a:solidFill>
                  <a:schemeClr val="tx1"/>
                </a:solidFill>
                <a:latin typeface="Calibri"/>
              </a:rPr>
              <a:t>specific</a:t>
            </a:r>
            <a:r>
              <a:rPr lang="sv-SE" sz="2400" dirty="0">
                <a:solidFill>
                  <a:schemeClr val="tx1"/>
                </a:solidFill>
                <a:latin typeface="Calibri"/>
              </a:rPr>
              <a:t> </a:t>
            </a:r>
            <a:r>
              <a:rPr lang="sv-SE" sz="2400" dirty="0" err="1">
                <a:solidFill>
                  <a:schemeClr val="tx1"/>
                </a:solidFill>
                <a:latin typeface="Calibri"/>
              </a:rPr>
              <a:t>case</a:t>
            </a:r>
            <a:r>
              <a:rPr lang="sv-SE" sz="2400" dirty="0">
                <a:solidFill>
                  <a:schemeClr val="tx1"/>
                </a:solidFill>
                <a:latin typeface="Calibri"/>
              </a:rPr>
              <a:t> </a:t>
            </a:r>
            <a:r>
              <a:rPr lang="sv-SE" sz="2400" dirty="0" err="1">
                <a:solidFill>
                  <a:schemeClr val="tx1"/>
                </a:solidFill>
                <a:latin typeface="Calibri"/>
              </a:rPr>
              <a:t>that</a:t>
            </a:r>
            <a:r>
              <a:rPr lang="sv-SE" sz="2400" dirty="0">
                <a:solidFill>
                  <a:schemeClr val="tx1"/>
                </a:solidFill>
                <a:latin typeface="Calibri"/>
              </a:rPr>
              <a:t> </a:t>
            </a:r>
            <a:r>
              <a:rPr lang="sv-SE" sz="2400" dirty="0" err="1">
                <a:solidFill>
                  <a:schemeClr val="tx1"/>
                </a:solidFill>
                <a:latin typeface="Calibri"/>
              </a:rPr>
              <a:t>involves</a:t>
            </a:r>
            <a:r>
              <a:rPr lang="sv-SE" sz="2400" dirty="0">
                <a:solidFill>
                  <a:schemeClr val="tx1"/>
                </a:solidFill>
                <a:latin typeface="Calibri"/>
              </a:rPr>
              <a:t> </a:t>
            </a:r>
            <a:r>
              <a:rPr lang="sv-SE" sz="2400" dirty="0" err="1">
                <a:solidFill>
                  <a:schemeClr val="tx1"/>
                </a:solidFill>
                <a:latin typeface="Calibri"/>
              </a:rPr>
              <a:t>more</a:t>
            </a:r>
            <a:r>
              <a:rPr lang="sv-SE" sz="2400" dirty="0">
                <a:solidFill>
                  <a:schemeClr val="tx1"/>
                </a:solidFill>
                <a:latin typeface="Calibri"/>
              </a:rPr>
              <a:t>-</a:t>
            </a:r>
            <a:r>
              <a:rPr lang="sv-SE" sz="2400" dirty="0" err="1">
                <a:solidFill>
                  <a:schemeClr val="tx1"/>
                </a:solidFill>
                <a:latin typeface="Calibri"/>
              </a:rPr>
              <a:t>than</a:t>
            </a:r>
            <a:r>
              <a:rPr lang="sv-SE" sz="2400" dirty="0">
                <a:solidFill>
                  <a:schemeClr val="tx1"/>
                </a:solidFill>
                <a:latin typeface="Calibri"/>
              </a:rPr>
              <a:t>-human </a:t>
            </a:r>
            <a:r>
              <a:rPr lang="sv-SE" sz="2400" dirty="0" err="1">
                <a:solidFill>
                  <a:schemeClr val="tx1"/>
                </a:solidFill>
                <a:latin typeface="Calibri"/>
              </a:rPr>
              <a:t>actors</a:t>
            </a:r>
            <a:r>
              <a:rPr lang="sv-SE" sz="2400" dirty="0">
                <a:solidFill>
                  <a:schemeClr val="tx1"/>
                </a:solidFill>
                <a:latin typeface="Calibri"/>
              </a:rPr>
              <a:t>.</a:t>
            </a:r>
            <a:endParaRPr lang="en-US" sz="2400">
              <a:solidFill>
                <a:schemeClr val="tx1"/>
              </a:solidFill>
              <a:latin typeface="Calibri"/>
            </a:endParaRPr>
          </a:p>
          <a:p>
            <a:pPr marL="425450" indent="-285750">
              <a:lnSpc>
                <a:spcPct val="114999"/>
              </a:lnSpc>
              <a:buFont typeface="Wingdings"/>
              <a:buChar char="§"/>
            </a:pPr>
            <a:endParaRPr lang="en-GB" sz="2400" dirty="0">
              <a:solidFill>
                <a:schemeClr val="tx1"/>
              </a:solidFill>
              <a:latin typeface="Calibri"/>
            </a:endParaRPr>
          </a:p>
          <a:p>
            <a:pPr marL="139700" indent="0">
              <a:lnSpc>
                <a:spcPct val="114999"/>
              </a:lnSpc>
              <a:buNone/>
            </a:pPr>
            <a:endParaRPr lang="en-US" sz="2800" dirty="0">
              <a:solidFill>
                <a:schemeClr val="tx1"/>
              </a:solidFill>
              <a:latin typeface="Calibri"/>
            </a:endParaRPr>
          </a:p>
          <a:p>
            <a:pPr marL="139700" indent="0">
              <a:lnSpc>
                <a:spcPct val="114999"/>
              </a:lnSpc>
              <a:buNone/>
            </a:pPr>
            <a:endParaRPr lang="en-US" sz="2800" dirty="0">
              <a:solidFill>
                <a:schemeClr val="tx1"/>
              </a:solidFill>
              <a:latin typeface="Calibri"/>
            </a:endParaRPr>
          </a:p>
        </p:txBody>
      </p:sp>
      <p:pic>
        <p:nvPicPr>
          <p:cNvPr id="7" name="Bildobjekt 6" descr="En bild som visar Färggrann, konst, siluett&#10;&#10;Automatiskt genererad beskrivning">
            <a:extLst>
              <a:ext uri="{FF2B5EF4-FFF2-40B4-BE49-F238E27FC236}">
                <a16:creationId xmlns:a16="http://schemas.microsoft.com/office/drawing/2014/main" id="{D8D9EBAE-8A4C-EA71-6972-1895315E9D95}"/>
              </a:ext>
            </a:extLst>
          </p:cNvPr>
          <p:cNvPicPr>
            <a:picLocks noChangeAspect="1"/>
          </p:cNvPicPr>
          <p:nvPr/>
        </p:nvPicPr>
        <p:blipFill>
          <a:blip r:embed="rId2"/>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681902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F9E5B62-F823-92D4-AFBB-82CA59F1DB35}"/>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E9AF1E47-9B63-8C0A-A01A-BB339AA85B78}"/>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3CA0BEF0-3988-BBD1-CEBF-FFA383FB5772}"/>
              </a:ext>
            </a:extLst>
          </p:cNvPr>
          <p:cNvSpPr>
            <a:spLocks noGrp="1"/>
          </p:cNvSpPr>
          <p:nvPr>
            <p:ph type="body" idx="1"/>
          </p:nvPr>
        </p:nvSpPr>
        <p:spPr>
          <a:xfrm>
            <a:off x="782075" y="1067226"/>
            <a:ext cx="6722696"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Expansive</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dirty="0">
                <a:solidFill>
                  <a:schemeClr val="tx1"/>
                </a:solidFill>
                <a:latin typeface="Calibri" panose="020F0502020204030204" pitchFamily="34" charset="0"/>
                <a:cs typeface="Calibri" panose="020F0502020204030204" pitchFamily="34" charset="0"/>
              </a:rPr>
              <a:t>Things do not need to happen in succession, as compared to the serial method. The keywords here are “broadening” and “extending” (</a:t>
            </a:r>
            <a:r>
              <a:rPr lang="en-GB" dirty="0">
                <a:solidFill>
                  <a:srgbClr val="0013F5"/>
                </a:solidFill>
                <a:latin typeface="Calibri" panose="020F0502020204030204" pitchFamily="34" charset="0"/>
                <a:cs typeface="Calibri" panose="020F0502020204030204" pitchFamily="34" charset="0"/>
              </a:rPr>
              <a:t>across several fields of study?</a:t>
            </a:r>
            <a:r>
              <a:rPr lang="en-GB" dirty="0">
                <a:solidFill>
                  <a:schemeClr val="tx1"/>
                </a:solidFill>
                <a:latin typeface="Calibri" panose="020F0502020204030204" pitchFamily="34" charset="0"/>
                <a:cs typeface="Calibri" panose="020F0502020204030204" pitchFamily="34" charset="0"/>
              </a:rPr>
              <a:t>). Rather than deepening like with the accumulative method, this methods widens the designer’s perspective.</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dirty="0">
                <a:solidFill>
                  <a:schemeClr val="tx1"/>
                </a:solidFill>
                <a:latin typeface="Calibri" panose="020F0502020204030204" pitchFamily="34" charset="0"/>
                <a:cs typeface="Calibri" panose="020F0502020204030204" pitchFamily="34" charset="0"/>
              </a:rPr>
              <a:t>Objects of concern are extended, and the designer will approach these by continuously developing new aspects, approaches, and techniques in relation to each matter of concern. It is an expansion of what “design engagements” mean.</a:t>
            </a:r>
            <a:endParaRPr lang="en-GB"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F0FB7004-D0A2-133D-B3C8-3A125B8754E5}"/>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6" name="Bildobjekt 5" descr="En bild som visar skiss, Linjekonst, clipart, rita&#10;&#10;Automatiskt genererad beskrivning">
            <a:extLst>
              <a:ext uri="{FF2B5EF4-FFF2-40B4-BE49-F238E27FC236}">
                <a16:creationId xmlns:a16="http://schemas.microsoft.com/office/drawing/2014/main" id="{A71E3175-D2C3-FE26-A89E-D4CF108B70DC}"/>
              </a:ext>
            </a:extLst>
          </p:cNvPr>
          <p:cNvPicPr>
            <a:picLocks noChangeAspect="1"/>
          </p:cNvPicPr>
          <p:nvPr/>
        </p:nvPicPr>
        <p:blipFill>
          <a:blip r:embed="rId4"/>
          <a:stretch>
            <a:fillRect/>
          </a:stretch>
        </p:blipFill>
        <p:spPr>
          <a:xfrm>
            <a:off x="7852442" y="2141187"/>
            <a:ext cx="3276600" cy="4203700"/>
          </a:xfrm>
          <a:prstGeom prst="rect">
            <a:avLst/>
          </a:prstGeom>
        </p:spPr>
      </p:pic>
    </p:spTree>
    <p:extLst>
      <p:ext uri="{BB962C8B-B14F-4D97-AF65-F5344CB8AC3E}">
        <p14:creationId xmlns:p14="http://schemas.microsoft.com/office/powerpoint/2010/main" val="162064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DD32B292-6792-D763-767D-D28DAED0631F}"/>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EBA29565-4C58-EDF3-C803-13A1437399E3}"/>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D6B7FEA1-AA97-6EF3-0A40-4BA1D0EBFD7A}"/>
              </a:ext>
            </a:extLst>
          </p:cNvPr>
          <p:cNvSpPr>
            <a:spLocks noGrp="1"/>
          </p:cNvSpPr>
          <p:nvPr>
            <p:ph type="body" idx="1"/>
          </p:nvPr>
        </p:nvSpPr>
        <p:spPr>
          <a:xfrm>
            <a:off x="782075" y="1067226"/>
            <a:ext cx="6744998"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Probing</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Exploiting design ideas as they emerge through the process. Moving along with intuition, instead of structuring and planning and following a rational approach. There is a personal motivation to achieve some sort of impact on the world. </a:t>
            </a:r>
            <a:r>
              <a:rPr lang="en-GB" b="0" i="0" noProof="0" dirty="0" err="1">
                <a:solidFill>
                  <a:schemeClr val="tx1"/>
                </a:solidFill>
                <a:effectLst/>
                <a:latin typeface="Calibri" panose="020F0502020204030204" pitchFamily="34" charset="0"/>
                <a:cs typeface="Calibri" panose="020F0502020204030204" pitchFamily="34" charset="0"/>
              </a:rPr>
              <a:t>Keyw</a:t>
            </a:r>
            <a:r>
              <a:rPr lang="en-GB" dirty="0" err="1">
                <a:solidFill>
                  <a:schemeClr val="tx1"/>
                </a:solidFill>
                <a:latin typeface="Calibri" panose="020F0502020204030204" pitchFamily="34" charset="0"/>
                <a:cs typeface="Calibri" panose="020F0502020204030204" pitchFamily="34" charset="0"/>
              </a:rPr>
              <a:t>ords</a:t>
            </a:r>
            <a:r>
              <a:rPr lang="en-GB" dirty="0">
                <a:solidFill>
                  <a:schemeClr val="tx1"/>
                </a:solidFill>
                <a:latin typeface="Calibri" panose="020F0502020204030204" pitchFamily="34" charset="0"/>
                <a:cs typeface="Calibri" panose="020F0502020204030204" pitchFamily="34" charset="0"/>
              </a:rPr>
              <a:t> are “artistic”, “illogical”, “impact-oriented”. </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dirty="0">
                <a:solidFill>
                  <a:schemeClr val="tx1"/>
                </a:solidFill>
                <a:latin typeface="Calibri" panose="020F0502020204030204" pitchFamily="34" charset="0"/>
                <a:cs typeface="Calibri" panose="020F0502020204030204" pitchFamily="34" charset="0"/>
              </a:rPr>
              <a:t>An almost eclectic way of organizing design settings that might even be self-contradictive, </a:t>
            </a:r>
            <a:r>
              <a:rPr lang="en-GB" dirty="0" err="1">
                <a:solidFill>
                  <a:schemeClr val="tx1"/>
                </a:solidFill>
                <a:latin typeface="Calibri" panose="020F0502020204030204" pitchFamily="34" charset="0"/>
                <a:cs typeface="Calibri" panose="020F0502020204030204" pitchFamily="34" charset="0"/>
              </a:rPr>
              <a:t>irreductive</a:t>
            </a:r>
            <a:r>
              <a:rPr lang="en-GB" dirty="0">
                <a:solidFill>
                  <a:schemeClr val="tx1"/>
                </a:solidFill>
                <a:latin typeface="Calibri" panose="020F0502020204030204" pitchFamily="34" charset="0"/>
                <a:cs typeface="Calibri" panose="020F0502020204030204" pitchFamily="34" charset="0"/>
              </a:rPr>
              <a:t>, pursuing opportunities in the environment </a:t>
            </a:r>
            <a:r>
              <a:rPr lang="en-GB" dirty="0">
                <a:solidFill>
                  <a:srgbClr val="0013F5"/>
                </a:solidFill>
                <a:latin typeface="Calibri" panose="020F0502020204030204" pitchFamily="34" charset="0"/>
                <a:cs typeface="Calibri" panose="020F0502020204030204" pitchFamily="34" charset="0"/>
              </a:rPr>
              <a:t>experienced by the designer when exposing him/herself to the environment and subject matter</a:t>
            </a:r>
            <a:r>
              <a:rPr lang="en-GB" dirty="0">
                <a:solidFill>
                  <a:schemeClr val="tx1"/>
                </a:solidFill>
                <a:latin typeface="Calibri" panose="020F0502020204030204" pitchFamily="34" charset="0"/>
                <a:cs typeface="Calibri" panose="020F0502020204030204" pitchFamily="34" charset="0"/>
              </a:rPr>
              <a:t>.</a:t>
            </a:r>
            <a:r>
              <a:rPr lang="en-GB" b="0" i="0" noProof="0" dirty="0">
                <a:solidFill>
                  <a:schemeClr val="tx1"/>
                </a:solidFill>
                <a:effectLst/>
                <a:latin typeface="Calibri" panose="020F0502020204030204" pitchFamily="34" charset="0"/>
                <a:cs typeface="Calibri" panose="020F0502020204030204" pitchFamily="34" charset="0"/>
              </a:rPr>
              <a:t>  </a:t>
            </a:r>
            <a:endParaRPr lang="en-GB"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3880F39E-687F-712D-96AB-E2FC21990E35}"/>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4" name="Bildobjekt 3" descr="En bild som visar rita, skiss, Linjekonst, konst&#10;&#10;Automatiskt genererad beskrivning">
            <a:extLst>
              <a:ext uri="{FF2B5EF4-FFF2-40B4-BE49-F238E27FC236}">
                <a16:creationId xmlns:a16="http://schemas.microsoft.com/office/drawing/2014/main" id="{9B2AD1D1-CDA9-CDD2-2668-3F585AE83115}"/>
              </a:ext>
            </a:extLst>
          </p:cNvPr>
          <p:cNvPicPr>
            <a:picLocks noChangeAspect="1"/>
          </p:cNvPicPr>
          <p:nvPr/>
        </p:nvPicPr>
        <p:blipFill>
          <a:blip r:embed="rId4"/>
          <a:stretch>
            <a:fillRect/>
          </a:stretch>
        </p:blipFill>
        <p:spPr>
          <a:xfrm>
            <a:off x="7839742" y="2185412"/>
            <a:ext cx="3289300" cy="3225800"/>
          </a:xfrm>
          <a:prstGeom prst="rect">
            <a:avLst/>
          </a:prstGeom>
        </p:spPr>
      </p:pic>
    </p:spTree>
    <p:extLst>
      <p:ext uri="{BB962C8B-B14F-4D97-AF65-F5344CB8AC3E}">
        <p14:creationId xmlns:p14="http://schemas.microsoft.com/office/powerpoint/2010/main" val="2707343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D1EBF3A-0E7D-67CB-2AA0-1E2FB423AAA3}"/>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4E0C43BE-60E5-316B-5AAF-FC693C85D441}"/>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8F458FB3-BDEF-DBEB-48D5-C75C6938D5A5}"/>
              </a:ext>
            </a:extLst>
          </p:cNvPr>
          <p:cNvSpPr>
            <a:spLocks noGrp="1"/>
          </p:cNvSpPr>
          <p:nvPr>
            <p:ph type="body" idx="1"/>
          </p:nvPr>
        </p:nvSpPr>
        <p:spPr>
          <a:xfrm>
            <a:off x="782075" y="1067226"/>
            <a:ext cx="6430255"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Spiral / circular (an addition?)</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When working with more-than-human stakeholders, could we imagine that we could work in spirals? For example, by following the rhythms of certain things? </a:t>
            </a:r>
            <a:r>
              <a:rPr lang="en-GB" dirty="0">
                <a:solidFill>
                  <a:schemeClr val="tx1"/>
                </a:solidFill>
                <a:latin typeface="Calibri" panose="020F0502020204030204" pitchFamily="34" charset="0"/>
                <a:cs typeface="Calibri" panose="020F0502020204030204" pitchFamily="34" charset="0"/>
              </a:rPr>
              <a:t>M</a:t>
            </a:r>
            <a:r>
              <a:rPr lang="en-GB" b="0" i="0" noProof="0" dirty="0" err="1">
                <a:solidFill>
                  <a:schemeClr val="tx1"/>
                </a:solidFill>
                <a:effectLst/>
                <a:latin typeface="Calibri" panose="020F0502020204030204" pitchFamily="34" charset="0"/>
                <a:cs typeface="Calibri" panose="020F0502020204030204" pitchFamily="34" charset="0"/>
              </a:rPr>
              <a:t>oon</a:t>
            </a:r>
            <a:r>
              <a:rPr lang="en-GB" b="0" i="0" noProof="0" dirty="0">
                <a:solidFill>
                  <a:schemeClr val="tx1"/>
                </a:solidFill>
                <a:effectLst/>
                <a:latin typeface="Calibri" panose="020F0502020204030204" pitchFamily="34" charset="0"/>
                <a:cs typeface="Calibri" panose="020F0502020204030204" pitchFamily="34" charset="0"/>
              </a:rPr>
              <a:t> cycles, tides, seasons, weather patterns, mating cycles, and so on …</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i="0" noProof="0" dirty="0">
                <a:solidFill>
                  <a:srgbClr val="0013F5"/>
                </a:solidFill>
                <a:effectLst/>
                <a:latin typeface="Calibri" panose="020F0502020204030204" pitchFamily="34" charset="0"/>
                <a:cs typeface="Calibri" panose="020F0502020204030204" pitchFamily="34" charset="0"/>
              </a:rPr>
              <a:t>Temporality</a:t>
            </a:r>
            <a:r>
              <a:rPr lang="en-GB" i="0" noProof="0" dirty="0">
                <a:solidFill>
                  <a:schemeClr val="tx1"/>
                </a:solidFill>
                <a:effectLst/>
                <a:latin typeface="Calibri" panose="020F0502020204030204" pitchFamily="34" charset="0"/>
                <a:cs typeface="Calibri" panose="020F0502020204030204" pitchFamily="34" charset="0"/>
              </a:rPr>
              <a:t>: this means that we need to explore designs across longer periods of time. Learnings about how a design works in entanglement with other more-than-humans in an environment might require us to </a:t>
            </a:r>
            <a:r>
              <a:rPr lang="en-GB" i="0" noProof="0" dirty="0">
                <a:solidFill>
                  <a:srgbClr val="0013F5"/>
                </a:solidFill>
                <a:effectLst/>
                <a:latin typeface="Calibri" panose="020F0502020204030204" pitchFamily="34" charset="0"/>
                <a:cs typeface="Calibri" panose="020F0502020204030204" pitchFamily="34" charset="0"/>
              </a:rPr>
              <a:t>explore a design throughout several cycles or rhythms of something</a:t>
            </a:r>
            <a:r>
              <a:rPr lang="en-GB" i="0" noProof="0" dirty="0">
                <a:solidFill>
                  <a:schemeClr val="tx1"/>
                </a:solidFill>
                <a:effectLst/>
                <a:latin typeface="Calibri" panose="020F0502020204030204" pitchFamily="34" charset="0"/>
                <a:cs typeface="Calibri" panose="020F0502020204030204" pitchFamily="34" charset="0"/>
              </a:rPr>
              <a:t>. The design might in many ways never really be finished, because it is continuously shaped by the environment.</a:t>
            </a: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2A216C48-4953-6D51-9FB6-44E77D4606D3}"/>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7" name="Bildobjekt 6" descr="En bild som visar cirkel, vit, design&#10;&#10;Automatiskt genererad beskrivning">
            <a:extLst>
              <a:ext uri="{FF2B5EF4-FFF2-40B4-BE49-F238E27FC236}">
                <a16:creationId xmlns:a16="http://schemas.microsoft.com/office/drawing/2014/main" id="{660EC1C9-2FDE-79BB-4570-9A3713284A23}"/>
              </a:ext>
            </a:extLst>
          </p:cNvPr>
          <p:cNvPicPr>
            <a:picLocks noChangeAspect="1"/>
          </p:cNvPicPr>
          <p:nvPr/>
        </p:nvPicPr>
        <p:blipFill>
          <a:blip r:embed="rId4"/>
          <a:stretch>
            <a:fillRect/>
          </a:stretch>
        </p:blipFill>
        <p:spPr>
          <a:xfrm>
            <a:off x="7444347" y="2197890"/>
            <a:ext cx="3684695" cy="3433822"/>
          </a:xfrm>
          <a:prstGeom prst="rect">
            <a:avLst/>
          </a:prstGeom>
        </p:spPr>
      </p:pic>
    </p:spTree>
    <p:extLst>
      <p:ext uri="{BB962C8B-B14F-4D97-AF65-F5344CB8AC3E}">
        <p14:creationId xmlns:p14="http://schemas.microsoft.com/office/powerpoint/2010/main" val="2596404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C8B44FF2-A7BE-4B94-4E93-79DB23916DBD}"/>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5A905393-E356-7D89-68D3-4676885F29C3}"/>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A2714158-7E32-3483-2DFA-FCCFFC197F71}"/>
              </a:ext>
            </a:extLst>
          </p:cNvPr>
          <p:cNvSpPr>
            <a:spLocks noGrp="1"/>
          </p:cNvSpPr>
          <p:nvPr>
            <p:ph type="body" idx="1"/>
          </p:nvPr>
        </p:nvSpPr>
        <p:spPr>
          <a:xfrm>
            <a:off x="782075" y="1067226"/>
            <a:ext cx="9593771"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Sketch a design process</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The task is now to pick a case to work on. The case should </a:t>
            </a:r>
            <a:r>
              <a:rPr lang="en-GB" dirty="0">
                <a:solidFill>
                  <a:schemeClr val="tx1"/>
                </a:solidFill>
                <a:latin typeface="Calibri" panose="020F0502020204030204" pitchFamily="34" charset="0"/>
                <a:cs typeface="Calibri" panose="020F0502020204030204" pitchFamily="34" charset="0"/>
              </a:rPr>
              <a:t>include more-than-humans and more-than-human perspectives. </a:t>
            </a:r>
            <a:r>
              <a:rPr lang="en-GB" b="0" i="0" noProof="0" dirty="0">
                <a:solidFill>
                  <a:schemeClr val="tx1"/>
                </a:solidFill>
                <a:effectLst/>
                <a:latin typeface="Calibri" panose="020F0502020204030204" pitchFamily="34" charset="0"/>
                <a:cs typeface="Calibri" panose="020F0502020204030204" pitchFamily="34" charset="0"/>
              </a:rPr>
              <a:t>This can be a case that you already work on in a project, or it can be the case that we present to you in the next slide.</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Given the different design processes and research through design methods, what could a design process look like and consist of? What kinds of design experiments are needed? Formulate a design brief and then argue for how you think that the design process should be. Also consider which fields of expertise should be involved.</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rgbClr val="0013F5"/>
                </a:solidFill>
                <a:effectLst/>
                <a:latin typeface="Calibri" panose="020F0502020204030204" pitchFamily="34" charset="0"/>
                <a:cs typeface="Calibri" panose="020F0502020204030204" pitchFamily="34" charset="0"/>
              </a:rPr>
              <a:t>What forms of experiments are relevant when working with a selection of more-than-human stakeholders in a specific context? How should we work? How can we involve a selection of more-than-humans? And what can we learn from them?  </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FA674943-4E3F-FE36-CAFF-D89AF5BE123E}"/>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1076450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472823E5-DEB6-75FC-E97D-B539B678D12D}"/>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D5EA610A-A1CC-AE95-11C1-216BF8F70D5E}"/>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2EB5BA70-178E-02C8-06F5-36AB1FBD3D9E}"/>
              </a:ext>
            </a:extLst>
          </p:cNvPr>
          <p:cNvSpPr>
            <a:spLocks noGrp="1"/>
          </p:cNvSpPr>
          <p:nvPr>
            <p:ph type="body" idx="1"/>
          </p:nvPr>
        </p:nvSpPr>
        <p:spPr>
          <a:xfrm>
            <a:off x="782075" y="1067226"/>
            <a:ext cx="9593771"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Example case </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dirty="0">
                <a:solidFill>
                  <a:srgbClr val="000000"/>
                </a:solidFill>
                <a:effectLst/>
                <a:latin typeface="Calibri" panose="020F0502020204030204" pitchFamily="34" charset="0"/>
                <a:cs typeface="Calibri" panose="020F0502020204030204" pitchFamily="34" charset="0"/>
              </a:rPr>
              <a:t>This case is about how citizens in a city might live in sustainable ways together with more-than-humans. It can be anything related to how we might invite trees and plants into the cityscapes and nurture them well, or how we might create spaces for insects and/or birds and/or other wildlife to co-exist with humans in densely populated city areas. What kinds of nature-cultures (Haraway 2016) might citizens collaborate on establishing and being part of? How might they organize themselves in ways where they can live with more-than-humans in ways that might also increase life quality in humans?</a:t>
            </a:r>
          </a:p>
          <a:p>
            <a:pPr marL="114300" indent="0">
              <a:lnSpc>
                <a:spcPct val="100000"/>
              </a:lnSpc>
              <a:buNone/>
            </a:pPr>
            <a:endParaRPr lang="en-GB" dirty="0">
              <a:solidFill>
                <a:srgbClr val="000000"/>
              </a:solidFill>
              <a:latin typeface="Calibri" panose="020F0502020204030204" pitchFamily="34" charset="0"/>
              <a:cs typeface="Calibri" panose="020F0502020204030204" pitchFamily="34" charset="0"/>
            </a:endParaRPr>
          </a:p>
          <a:p>
            <a:pPr marL="114300" indent="0">
              <a:lnSpc>
                <a:spcPct val="100000"/>
              </a:lnSpc>
              <a:buNone/>
            </a:pPr>
            <a:r>
              <a:rPr lang="en-GB" b="0" i="0" dirty="0">
                <a:solidFill>
                  <a:srgbClr val="000000"/>
                </a:solidFill>
                <a:effectLst/>
                <a:latin typeface="Calibri" panose="020F0502020204030204" pitchFamily="34" charset="0"/>
                <a:cs typeface="Calibri" panose="020F0502020204030204" pitchFamily="34" charset="0"/>
              </a:rPr>
              <a:t>Based on this case that is very broad: start with formulating your own design brief that is a sub-area of this wider case. Then sketch the related design process.</a:t>
            </a: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US" sz="1800" dirty="0">
                <a:solidFill>
                  <a:schemeClr val="tx1"/>
                </a:solidFill>
                <a:effectLst/>
                <a:latin typeface="Calibri"/>
                <a:ea typeface="Cambria"/>
                <a:cs typeface="Calibri"/>
              </a:rPr>
              <a:t>Haraway, D. J. (2016). </a:t>
            </a:r>
            <a:r>
              <a:rPr lang="en-US" sz="1800" i="1" dirty="0">
                <a:solidFill>
                  <a:schemeClr val="tx1"/>
                </a:solidFill>
                <a:effectLst/>
                <a:latin typeface="Calibri"/>
                <a:ea typeface="Cambria"/>
                <a:cs typeface="Calibri"/>
              </a:rPr>
              <a:t>Staying with the Trouble – Making Kin in the </a:t>
            </a:r>
            <a:r>
              <a:rPr lang="en-US" sz="1800" i="1" dirty="0" err="1">
                <a:solidFill>
                  <a:schemeClr val="tx1"/>
                </a:solidFill>
                <a:effectLst/>
                <a:latin typeface="Calibri"/>
                <a:ea typeface="Cambria"/>
                <a:cs typeface="Calibri"/>
              </a:rPr>
              <a:t>Chthulucene</a:t>
            </a:r>
            <a:r>
              <a:rPr lang="en-US" sz="1800" dirty="0">
                <a:solidFill>
                  <a:schemeClr val="tx1"/>
                </a:solidFill>
                <a:effectLst/>
                <a:latin typeface="Calibri"/>
                <a:ea typeface="Cambria"/>
                <a:cs typeface="Calibri"/>
              </a:rPr>
              <a:t>. Duke University Press.</a:t>
            </a:r>
            <a:endParaRPr lang="sv-SE" sz="1800" dirty="0">
              <a:solidFill>
                <a:schemeClr val="tx1"/>
              </a:solidFill>
              <a:effectLst/>
              <a:latin typeface="Calibri"/>
              <a:ea typeface="Cambria"/>
              <a:cs typeface="Calibri"/>
            </a:endParaRP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B2DD7BC2-6C66-93B6-8BEB-183F39CBC402}"/>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425563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20097051-0127-484C-A9A1-275256D2125C}"/>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4CA37A62-56A9-CA45-7134-909690BD6F09}"/>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BAF1CCA9-3716-29C2-8AB3-1253C2124E9C}"/>
              </a:ext>
            </a:extLst>
          </p:cNvPr>
          <p:cNvSpPr>
            <a:spLocks noGrp="1"/>
          </p:cNvSpPr>
          <p:nvPr>
            <p:ph type="body" idx="1"/>
          </p:nvPr>
        </p:nvSpPr>
        <p:spPr>
          <a:xfrm>
            <a:off x="782075" y="1067226"/>
            <a:ext cx="9593771"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Plenum discussion</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gd-GB" b="0" i="0" noProof="0" dirty="0">
                <a:solidFill>
                  <a:srgbClr val="000000"/>
                </a:solidFill>
                <a:effectLst/>
                <a:latin typeface="Calibri" panose="020F0502020204030204" pitchFamily="34" charset="0"/>
                <a:cs typeface="Calibri" panose="020F0502020204030204" pitchFamily="34" charset="0"/>
              </a:rPr>
              <a:t>We round up with a plenum discussion where all groups get to present their sketches of the different design processes. We comment on each other’s work.</a:t>
            </a:r>
          </a:p>
          <a:p>
            <a:pPr marL="114300" indent="0">
              <a:lnSpc>
                <a:spcPct val="100000"/>
              </a:lnSpc>
              <a:buNone/>
            </a:pPr>
            <a:endParaRPr lang="gd-GB" dirty="0">
              <a:solidFill>
                <a:srgbClr val="000000"/>
              </a:solidFill>
              <a:latin typeface="Calibri" panose="020F0502020204030204" pitchFamily="34" charset="0"/>
              <a:cs typeface="Calibri" panose="020F0502020204030204" pitchFamily="34" charset="0"/>
            </a:endParaRPr>
          </a:p>
          <a:p>
            <a:pPr marL="114300" indent="0">
              <a:lnSpc>
                <a:spcPct val="100000"/>
              </a:lnSpc>
              <a:buNone/>
            </a:pPr>
            <a:r>
              <a:rPr lang="gd-GB" b="0" i="0" noProof="0" dirty="0">
                <a:solidFill>
                  <a:srgbClr val="000000"/>
                </a:solidFill>
                <a:effectLst/>
                <a:latin typeface="Calibri" panose="020F0502020204030204" pitchFamily="34" charset="0"/>
                <a:cs typeface="Calibri" panose="020F0502020204030204" pitchFamily="34" charset="0"/>
              </a:rPr>
              <a:t>The discussion evolves around these topics:</a:t>
            </a:r>
          </a:p>
          <a:p>
            <a:pPr>
              <a:lnSpc>
                <a:spcPct val="100000"/>
              </a:lnSpc>
            </a:pPr>
            <a:r>
              <a:rPr lang="gd-GB" sz="1800" dirty="0">
                <a:solidFill>
                  <a:srgbClr val="000000"/>
                </a:solidFill>
                <a:latin typeface="Calibri" panose="020F0502020204030204" pitchFamily="34" charset="0"/>
                <a:ea typeface="Cambria" panose="02040503050406030204" pitchFamily="18" charset="0"/>
                <a:cs typeface="Calibri" panose="020F0502020204030204" pitchFamily="34" charset="0"/>
              </a:rPr>
              <a:t>Quick introduction to the design briefs that each group created </a:t>
            </a:r>
            <a:endParaRPr lang="gd-GB" dirty="0">
              <a:solidFill>
                <a:srgbClr val="000000"/>
              </a:solidFill>
              <a:latin typeface="Calibri" panose="020F0502020204030204" pitchFamily="34" charset="0"/>
              <a:ea typeface="Cambria" panose="02040503050406030204" pitchFamily="18" charset="0"/>
              <a:cs typeface="Calibri" panose="020F0502020204030204" pitchFamily="34" charset="0"/>
            </a:endParaRPr>
          </a:p>
          <a:p>
            <a:pPr>
              <a:lnSpc>
                <a:spcPct val="100000"/>
              </a:lnSpc>
            </a:pPr>
            <a:r>
              <a:rPr lang="gd-GB" sz="1800" noProof="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Which kinds of expertise are needed?</a:t>
            </a:r>
          </a:p>
          <a:p>
            <a:pPr>
              <a:lnSpc>
                <a:spcPct val="100000"/>
              </a:lnSpc>
            </a:pPr>
            <a:r>
              <a:rPr lang="gd-GB" dirty="0">
                <a:solidFill>
                  <a:srgbClr val="000000"/>
                </a:solidFill>
                <a:latin typeface="Calibri" panose="020F0502020204030204" pitchFamily="34" charset="0"/>
                <a:ea typeface="Cambria" panose="02040503050406030204" pitchFamily="18" charset="0"/>
                <a:cs typeface="Calibri" panose="020F0502020204030204" pitchFamily="34" charset="0"/>
              </a:rPr>
              <a:t>What combination of research through design methods do you plan to use?</a:t>
            </a:r>
          </a:p>
          <a:p>
            <a:pPr>
              <a:lnSpc>
                <a:spcPct val="100000"/>
              </a:lnSpc>
            </a:pPr>
            <a:r>
              <a:rPr lang="gd-GB" dirty="0">
                <a:solidFill>
                  <a:srgbClr val="000000"/>
                </a:solidFill>
                <a:latin typeface="Calibri" panose="020F0502020204030204" pitchFamily="34" charset="0"/>
                <a:ea typeface="Cambria" panose="02040503050406030204" pitchFamily="18" charset="0"/>
                <a:cs typeface="Calibri" panose="020F0502020204030204" pitchFamily="34" charset="0"/>
              </a:rPr>
              <a:t>What do the phases of your design process consist of? What does it look like?</a:t>
            </a:r>
          </a:p>
          <a:p>
            <a:pPr>
              <a:lnSpc>
                <a:spcPct val="100000"/>
              </a:lnSpc>
            </a:pPr>
            <a:endParaRPr lang="gd-GB" sz="1800" noProof="0"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FF32A0B6-B734-D6C4-D82A-1B60B168BAEC}"/>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600266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19523" y="509942"/>
            <a:ext cx="10058700" cy="4351200"/>
          </a:xfrm>
        </p:spPr>
        <p:txBody>
          <a:bodyPr/>
          <a:lstStyle/>
          <a:p>
            <a:pPr marL="114300" indent="0">
              <a:buNone/>
            </a:pPr>
            <a:r>
              <a:rPr lang="en-GB" sz="3600" dirty="0">
                <a:solidFill>
                  <a:schemeClr val="tx1"/>
                </a:solidFill>
                <a:latin typeface="Calibri"/>
                <a:cs typeface="Calibri"/>
              </a:rPr>
              <a:t>References</a:t>
            </a:r>
            <a:endParaRPr lang="en-GB" sz="3600" dirty="0">
              <a:solidFill>
                <a:schemeClr val="tx1"/>
              </a:solidFill>
              <a:latin typeface="Calibri" panose="020F0502020204030204" pitchFamily="34" charset="0"/>
              <a:cs typeface="Calibri" panose="020F0502020204030204" pitchFamily="34" charset="0"/>
            </a:endParaRP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noProof="0" dirty="0">
                <a:solidFill>
                  <a:srgbClr val="000000"/>
                </a:solidFill>
                <a:effectLst/>
                <a:latin typeface="Calibri"/>
                <a:ea typeface="Cambria"/>
                <a:cs typeface="Calibri"/>
              </a:rPr>
              <a:t>Design Council. (11/27-2024) </a:t>
            </a:r>
            <a:r>
              <a:rPr lang="en-GB" i="1" noProof="0" dirty="0">
                <a:solidFill>
                  <a:srgbClr val="000000"/>
                </a:solidFill>
                <a:effectLst/>
                <a:latin typeface="Calibri"/>
                <a:ea typeface="Cambria"/>
                <a:cs typeface="Calibri"/>
              </a:rPr>
              <a:t>The double </a:t>
            </a:r>
            <a:r>
              <a:rPr lang="en-GB" i="1" noProof="0" dirty="0">
                <a:solidFill>
                  <a:srgbClr val="000000"/>
                </a:solidFill>
                <a:latin typeface="Calibri"/>
                <a:ea typeface="Cambria"/>
                <a:cs typeface="Calibri"/>
              </a:rPr>
              <a:t>d</a:t>
            </a:r>
            <a:r>
              <a:rPr lang="en-GB" i="1" noProof="0" dirty="0">
                <a:solidFill>
                  <a:srgbClr val="000000"/>
                </a:solidFill>
                <a:effectLst/>
                <a:latin typeface="Calibri"/>
                <a:ea typeface="Cambria"/>
                <a:cs typeface="Calibri"/>
              </a:rPr>
              <a:t>iamond</a:t>
            </a:r>
            <a:r>
              <a:rPr lang="en-GB" noProof="0" dirty="0">
                <a:solidFill>
                  <a:srgbClr val="000000"/>
                </a:solidFill>
                <a:effectLst/>
                <a:latin typeface="Calibri"/>
                <a:ea typeface="Cambria"/>
                <a:cs typeface="Calibri"/>
              </a:rPr>
              <a:t>. The British Design Council. </a:t>
            </a:r>
            <a:r>
              <a:rPr lang="en-GB" u="sng" noProof="0" dirty="0">
                <a:latin typeface="Calibri"/>
                <a:hlinkClick r:id="rId3">
                  <a:extLst>
                    <a:ext uri="{A12FA001-AC4F-418D-AE19-62706E023703}">
                      <ahyp:hlinkClr xmlns:ahyp="http://schemas.microsoft.com/office/drawing/2018/hyperlinkcolor" val="tx"/>
                    </a:ext>
                  </a:extLst>
                </a:hlinkClick>
              </a:rPr>
              <a:t>https://www.designcouncil.org.uk/our-resources/the-double-diamond</a:t>
            </a:r>
            <a:endParaRPr lang="en-GB" u="sng" noProof="0">
              <a:effectLst/>
              <a:latin typeface="Calibri"/>
              <a:ea typeface="Cambria" panose="02040503050406030204" pitchFamily="18" charset="0"/>
              <a:cs typeface="Calibri" panose="020F0502020204030204" pitchFamily="34" charset="0"/>
              <a:hlinkClick r:id="" action="ppaction://noaction">
                <a:extLst>
                  <a:ext uri="{A12FA001-AC4F-418D-AE19-62706E023703}">
                    <ahyp:hlinkClr xmlns:ahyp="http://schemas.microsoft.com/office/drawing/2018/hyperlinkcolor" val="tx"/>
                  </a:ext>
                </a:extLst>
              </a:hlinkClick>
            </a:endParaRPr>
          </a:p>
          <a:p>
            <a:pPr marL="114300" indent="0">
              <a:lnSpc>
                <a:spcPct val="100000"/>
              </a:lnSpc>
              <a:buNone/>
            </a:pPr>
            <a:endParaRPr lang="en-GB" u="sng" noProof="0" dirty="0">
              <a:latin typeface="Calibri" panose="020F0502020204030204" pitchFamily="34" charset="0"/>
              <a:ea typeface="Cambria" panose="02040503050406030204" pitchFamily="18" charset="0"/>
            </a:endParaRPr>
          </a:p>
          <a:p>
            <a:pPr marL="114300" indent="0">
              <a:lnSpc>
                <a:spcPct val="100000"/>
              </a:lnSpc>
              <a:buNone/>
            </a:pPr>
            <a:r>
              <a:rPr lang="en-GB" noProof="0" dirty="0">
                <a:solidFill>
                  <a:srgbClr val="000000"/>
                </a:solidFill>
                <a:effectLst/>
                <a:latin typeface="Calibri"/>
                <a:ea typeface="Cambria"/>
                <a:cs typeface="Calibri"/>
              </a:rPr>
              <a:t>Design Council. (11/27-2024) </a:t>
            </a:r>
            <a:r>
              <a:rPr lang="en-GB" i="1" noProof="0" dirty="0">
                <a:solidFill>
                  <a:srgbClr val="000000"/>
                </a:solidFill>
                <a:effectLst/>
                <a:latin typeface="Calibri"/>
                <a:ea typeface="Cambria"/>
                <a:cs typeface="Calibri"/>
              </a:rPr>
              <a:t>The systemic design framework</a:t>
            </a:r>
            <a:r>
              <a:rPr lang="en-GB" noProof="0" dirty="0">
                <a:solidFill>
                  <a:srgbClr val="000000"/>
                </a:solidFill>
                <a:effectLst/>
                <a:latin typeface="Calibri"/>
                <a:ea typeface="Cambria"/>
                <a:cs typeface="Calibri"/>
              </a:rPr>
              <a:t>. The British Design Council. </a:t>
            </a:r>
            <a:r>
              <a:rPr lang="en-GB" noProof="0" dirty="0">
                <a:latin typeface="Calibri"/>
                <a:hlinkClick r:id="rId4"/>
              </a:rPr>
              <a:t>https://www.designcouncil.org.uk/our-resources/systemic-design-framework</a:t>
            </a:r>
            <a:endParaRPr lang="en-GB" noProof="0">
              <a:solidFill>
                <a:schemeClr val="tx1"/>
              </a:solidFill>
              <a:latin typeface="Calibri"/>
              <a:ea typeface="Cambria" panose="02040503050406030204" pitchFamily="18" charset="0"/>
              <a:cs typeface="Calibri" panose="020F0502020204030204" pitchFamily="34" charset="0"/>
            </a:endParaRPr>
          </a:p>
          <a:p>
            <a:pPr marL="114300" indent="0">
              <a:lnSpc>
                <a:spcPct val="100000"/>
              </a:lnSpc>
              <a:buNone/>
            </a:pPr>
            <a:r>
              <a:rPr lang="en-GB" noProof="0" dirty="0">
                <a:solidFill>
                  <a:srgbClr val="000000"/>
                </a:solidFill>
                <a:effectLst/>
                <a:latin typeface="Calibri"/>
                <a:ea typeface="Cambria"/>
                <a:cs typeface="Calibri"/>
              </a:rPr>
              <a:t>Haraway, D. J. (2016). </a:t>
            </a:r>
            <a:r>
              <a:rPr lang="en-GB" i="1" noProof="0" dirty="0">
                <a:solidFill>
                  <a:srgbClr val="000000"/>
                </a:solidFill>
                <a:effectLst/>
                <a:latin typeface="Calibri"/>
                <a:ea typeface="Cambria"/>
                <a:cs typeface="Calibri"/>
              </a:rPr>
              <a:t>Staying with the Trouble – Making Kin in the </a:t>
            </a:r>
            <a:r>
              <a:rPr lang="en-GB" i="1" noProof="0" dirty="0" err="1">
                <a:solidFill>
                  <a:srgbClr val="000000"/>
                </a:solidFill>
                <a:effectLst/>
                <a:latin typeface="Calibri"/>
                <a:ea typeface="Cambria"/>
                <a:cs typeface="Calibri"/>
              </a:rPr>
              <a:t>Chthulucene</a:t>
            </a:r>
            <a:r>
              <a:rPr lang="en-GB" noProof="0" dirty="0">
                <a:solidFill>
                  <a:srgbClr val="000000"/>
                </a:solidFill>
                <a:effectLst/>
                <a:latin typeface="Calibri"/>
                <a:ea typeface="Cambria"/>
                <a:cs typeface="Calibri"/>
              </a:rPr>
              <a:t>. Duke University Press.</a:t>
            </a:r>
            <a:endParaRPr lang="en-GB" noProof="0">
              <a:solidFill>
                <a:schemeClr val="tx1"/>
              </a:solidFill>
              <a:latin typeface="Calibri"/>
              <a:ea typeface="Cambria"/>
              <a:cs typeface="Calibri"/>
            </a:endParaRPr>
          </a:p>
          <a:p>
            <a:pPr marL="114300" indent="0">
              <a:lnSpc>
                <a:spcPct val="100000"/>
              </a:lnSpc>
              <a:buNone/>
            </a:pPr>
            <a:endParaRPr lang="en-GB"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noProof="0" dirty="0">
                <a:solidFill>
                  <a:schemeClr val="tx1"/>
                </a:solidFill>
                <a:latin typeface="Calibri"/>
                <a:cs typeface="Calibri"/>
              </a:rPr>
              <a:t>Krogh, P. G., Markussen, T. &amp; Bang, A. L. (2015) Ways of drifting – 5 methods of experimentation in research through design. International Conference on Research into Design (</a:t>
            </a:r>
            <a:r>
              <a:rPr lang="en-GB" noProof="0" dirty="0" err="1">
                <a:solidFill>
                  <a:schemeClr val="tx1"/>
                </a:solidFill>
                <a:latin typeface="Calibri"/>
                <a:cs typeface="Calibri"/>
              </a:rPr>
              <a:t>ICoRD</a:t>
            </a:r>
            <a:r>
              <a:rPr lang="en-GB" noProof="0" dirty="0">
                <a:solidFill>
                  <a:schemeClr val="tx1"/>
                </a:solidFill>
                <a:latin typeface="Calibri"/>
                <a:cs typeface="Calibri"/>
              </a:rPr>
              <a:t>), Bangalore, India January 7-9 2015.</a:t>
            </a:r>
            <a:r>
              <a:rPr lang="en-GB" i="1" noProof="0" dirty="0">
                <a:solidFill>
                  <a:srgbClr val="555555"/>
                </a:solidFill>
                <a:effectLst/>
                <a:latin typeface="Calibri"/>
                <a:cs typeface="Calibri"/>
              </a:rPr>
              <a:t> </a:t>
            </a:r>
            <a:r>
              <a:rPr lang="en-GB" dirty="0">
                <a:solidFill>
                  <a:srgbClr val="222222"/>
                </a:solidFill>
                <a:latin typeface="Calibri"/>
                <a:cs typeface="Calibri"/>
                <a:hlinkClick r:id="rId5"/>
              </a:rPr>
              <a:t>https://doi.org/10.1007/978-81-322-2232-3_4</a:t>
            </a:r>
            <a:endParaRPr lang="en-GB" noProof="0">
              <a:solidFill>
                <a:srgbClr val="222222"/>
              </a:solidFill>
              <a:effectLst/>
              <a:latin typeface="Calibri"/>
              <a:cs typeface="Calibri"/>
            </a:endParaRPr>
          </a:p>
          <a:p>
            <a:pPr marL="114300" indent="0">
              <a:lnSpc>
                <a:spcPct val="100000"/>
              </a:lnSpc>
              <a:buNone/>
            </a:pPr>
            <a:endParaRPr lang="en-GB" noProof="0" dirty="0">
              <a:solidFill>
                <a:srgbClr val="222222"/>
              </a:solidFill>
              <a:latin typeface="Calibri" panose="020F0502020204030204" pitchFamily="34" charset="0"/>
              <a:cs typeface="Calibri" panose="020F0502020204030204" pitchFamily="34" charset="0"/>
            </a:endParaRPr>
          </a:p>
          <a:p>
            <a:pPr marL="114300" indent="0">
              <a:lnSpc>
                <a:spcPct val="100000"/>
              </a:lnSpc>
              <a:buNone/>
            </a:pPr>
            <a:r>
              <a:rPr lang="en-GB" noProof="0" dirty="0">
                <a:solidFill>
                  <a:srgbClr val="000000"/>
                </a:solidFill>
                <a:latin typeface="Calibri"/>
                <a:ea typeface="Cambria"/>
                <a:cs typeface="Calibri"/>
              </a:rPr>
              <a:t>The Interaction Design Foundation. (</a:t>
            </a:r>
            <a:r>
              <a:rPr lang="en-GB" noProof="0" dirty="0">
                <a:solidFill>
                  <a:srgbClr val="000000"/>
                </a:solidFill>
                <a:effectLst/>
                <a:latin typeface="Calibri"/>
                <a:ea typeface="Cambria"/>
                <a:cs typeface="Calibri"/>
              </a:rPr>
              <a:t>11/27-2024</a:t>
            </a:r>
            <a:r>
              <a:rPr lang="en-GB" noProof="0" dirty="0">
                <a:solidFill>
                  <a:srgbClr val="000000"/>
                </a:solidFill>
                <a:latin typeface="Calibri"/>
                <a:ea typeface="Cambria"/>
                <a:cs typeface="Calibri"/>
              </a:rPr>
              <a:t>) What is design thinking (DT)?. The Interaction Design Foundation. </a:t>
            </a:r>
            <a:r>
              <a:rPr lang="en-GB" dirty="0">
                <a:solidFill>
                  <a:srgbClr val="000000"/>
                </a:solidFill>
                <a:latin typeface="Calibri"/>
                <a:ea typeface="Cambria"/>
                <a:hlinkClick r:id="rId6"/>
              </a:rPr>
              <a:t>https://www.interaction-design.org/literature/topics/design-thinking?srsltid=AfmBOoo08w-loFJxfeg3OvGI7Rr9uA8agETkES0C3ph8_OFjEOGQ2mbN</a:t>
            </a:r>
            <a:endParaRPr lang="en-GB" u="sng">
              <a:solidFill>
                <a:srgbClr val="000000"/>
              </a:solidFill>
              <a:latin typeface="Calibri"/>
              <a:ea typeface="Cambria"/>
              <a:cs typeface="Calibri"/>
            </a:endParaRPr>
          </a:p>
          <a:p>
            <a:pPr marL="114300" indent="0">
              <a:lnSpc>
                <a:spcPct val="100000"/>
              </a:lnSpc>
              <a:buNone/>
            </a:pPr>
            <a:endParaRPr lang="en-GB" dirty="0">
              <a:solidFill>
                <a:srgbClr val="000000"/>
              </a:solidFill>
              <a:ea typeface="Cambria"/>
            </a:endParaRPr>
          </a:p>
          <a:p>
            <a:pPr marL="114300" indent="0">
              <a:lnSpc>
                <a:spcPct val="100000"/>
              </a:lnSpc>
              <a:buNone/>
            </a:pPr>
            <a:endParaRPr lang="en-GB" u="sng" dirty="0">
              <a:solidFill>
                <a:srgbClr val="000000"/>
              </a:solidFill>
              <a:latin typeface="Calibri"/>
              <a:ea typeface="Cambria"/>
              <a:cs typeface="Calibri"/>
            </a:endParaRPr>
          </a:p>
          <a:p>
            <a:pPr marL="114300" indent="0">
              <a:lnSpc>
                <a:spcPct val="100000"/>
              </a:lnSpc>
              <a:buNone/>
            </a:pPr>
            <a:endParaRPr lang="en-GB">
              <a:solidFill>
                <a:srgbClr val="595959"/>
              </a:solidFill>
            </a:endParaRPr>
          </a:p>
          <a:p>
            <a:pPr marL="114300" indent="0">
              <a:lnSpc>
                <a:spcPct val="100000"/>
              </a:lnSpc>
              <a:buNone/>
            </a:pPr>
            <a:endParaRPr lang="sv-SE"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74CF4F63-5982-547C-613F-52608AAD8EE9}"/>
              </a:ext>
            </a:extLst>
          </p:cNvPr>
          <p:cNvPicPr>
            <a:picLocks noChangeAspect="1"/>
          </p:cNvPicPr>
          <p:nvPr/>
        </p:nvPicPr>
        <p:blipFill>
          <a:blip r:embed="rId7"/>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115628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72575" y="1699612"/>
            <a:ext cx="116205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67875" y="1028247"/>
            <a:ext cx="10960100" cy="4351200"/>
          </a:xfrm>
        </p:spPr>
        <p:txBody>
          <a:bodyPr/>
          <a:lstStyle/>
          <a:p>
            <a:pPr marL="114300" indent="0">
              <a:lnSpc>
                <a:spcPct val="100000"/>
              </a:lnSpc>
              <a:buNone/>
            </a:pPr>
            <a:endParaRPr lang="sv-SE">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sv-SE" b="0" i="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sv-SE" b="0" i="0" dirty="0" err="1">
                <a:solidFill>
                  <a:schemeClr val="tx1"/>
                </a:solidFill>
                <a:effectLst/>
                <a:latin typeface="Calibri"/>
                <a:cs typeface="Calibri"/>
              </a:rPr>
              <a:t>This</a:t>
            </a:r>
            <a:r>
              <a:rPr lang="sv-SE" b="0" i="0" dirty="0">
                <a:solidFill>
                  <a:schemeClr val="tx1"/>
                </a:solidFill>
                <a:effectLst/>
                <a:latin typeface="Calibri"/>
                <a:cs typeface="Calibri"/>
              </a:rPr>
              <a:t> </a:t>
            </a:r>
            <a:r>
              <a:rPr lang="sv-SE" b="0" i="0" dirty="0" err="1">
                <a:solidFill>
                  <a:schemeClr val="tx1"/>
                </a:solidFill>
                <a:effectLst/>
                <a:latin typeface="Calibri"/>
                <a:cs typeface="Calibri"/>
              </a:rPr>
              <a:t>teaching</a:t>
            </a:r>
            <a:r>
              <a:rPr lang="sv-SE" b="0" i="0" dirty="0">
                <a:solidFill>
                  <a:schemeClr val="tx1"/>
                </a:solidFill>
                <a:effectLst/>
                <a:latin typeface="Calibri"/>
                <a:cs typeface="Calibri"/>
              </a:rPr>
              <a:t> </a:t>
            </a:r>
            <a:r>
              <a:rPr lang="sv-SE" b="0" i="0" dirty="0" err="1">
                <a:solidFill>
                  <a:schemeClr val="tx1"/>
                </a:solidFill>
                <a:effectLst/>
                <a:latin typeface="Calibri"/>
                <a:cs typeface="Calibri"/>
              </a:rPr>
              <a:t>activity</a:t>
            </a:r>
            <a:r>
              <a:rPr lang="sv-SE" dirty="0">
                <a:solidFill>
                  <a:schemeClr val="tx1"/>
                </a:solidFill>
                <a:latin typeface="Calibri"/>
                <a:cs typeface="Calibri"/>
              </a:rPr>
              <a:t> </a:t>
            </a:r>
            <a:r>
              <a:rPr lang="sv-SE" dirty="0" err="1">
                <a:solidFill>
                  <a:schemeClr val="tx1"/>
                </a:solidFill>
                <a:latin typeface="Calibri"/>
                <a:cs typeface="Calibri"/>
              </a:rPr>
              <a:t>was</a:t>
            </a:r>
            <a:r>
              <a:rPr lang="sv-SE" dirty="0">
                <a:solidFill>
                  <a:schemeClr val="tx1"/>
                </a:solidFill>
                <a:latin typeface="Calibri"/>
                <a:cs typeface="Calibri"/>
              </a:rPr>
              <a:t> </a:t>
            </a:r>
            <a:r>
              <a:rPr lang="sv-SE" dirty="0" err="1">
                <a:solidFill>
                  <a:schemeClr val="tx1"/>
                </a:solidFill>
                <a:latin typeface="Calibri"/>
                <a:cs typeface="Calibri"/>
              </a:rPr>
              <a:t>developed</a:t>
            </a:r>
            <a:r>
              <a:rPr lang="sv-SE" dirty="0">
                <a:solidFill>
                  <a:schemeClr val="tx1"/>
                </a:solidFill>
                <a:latin typeface="Calibri"/>
                <a:cs typeface="Calibri"/>
              </a:rPr>
              <a:t> as part </a:t>
            </a:r>
            <a:r>
              <a:rPr lang="sv-SE" dirty="0" err="1">
                <a:solidFill>
                  <a:schemeClr val="tx1"/>
                </a:solidFill>
                <a:latin typeface="Calibri"/>
                <a:cs typeface="Calibri"/>
              </a:rPr>
              <a:t>of</a:t>
            </a:r>
            <a:r>
              <a:rPr lang="sv-SE" dirty="0">
                <a:solidFill>
                  <a:schemeClr val="tx1"/>
                </a:solidFill>
                <a:latin typeface="Calibri"/>
                <a:cs typeface="Calibri"/>
              </a:rPr>
              <a:t> the MOVA </a:t>
            </a:r>
            <a:r>
              <a:rPr lang="sv-SE" dirty="0" err="1">
                <a:solidFill>
                  <a:schemeClr val="tx1"/>
                </a:solidFill>
                <a:latin typeface="Calibri"/>
                <a:cs typeface="Calibri"/>
              </a:rPr>
              <a:t>project</a:t>
            </a:r>
            <a:r>
              <a:rPr lang="sv-SE" dirty="0">
                <a:solidFill>
                  <a:schemeClr val="tx1"/>
                </a:solidFill>
                <a:latin typeface="Calibri"/>
                <a:cs typeface="Calibri"/>
              </a:rPr>
              <a:t> co-</a:t>
            </a:r>
            <a:r>
              <a:rPr lang="sv-SE" dirty="0" err="1">
                <a:solidFill>
                  <a:schemeClr val="tx1"/>
                </a:solidFill>
                <a:latin typeface="Calibri"/>
                <a:cs typeface="Calibri"/>
              </a:rPr>
              <a:t>funded</a:t>
            </a:r>
            <a:r>
              <a:rPr lang="sv-SE" dirty="0">
                <a:solidFill>
                  <a:schemeClr val="tx1"/>
                </a:solidFill>
                <a:latin typeface="Calibri"/>
                <a:cs typeface="Calibri"/>
              </a:rPr>
              <a:t> by the </a:t>
            </a:r>
            <a:r>
              <a:rPr lang="sv-SE" dirty="0" err="1">
                <a:solidFill>
                  <a:schemeClr val="tx1"/>
                </a:solidFill>
                <a:latin typeface="Calibri"/>
                <a:cs typeface="Calibri"/>
              </a:rPr>
              <a:t>European</a:t>
            </a:r>
            <a:r>
              <a:rPr lang="sv-SE" dirty="0">
                <a:solidFill>
                  <a:schemeClr val="tx1"/>
                </a:solidFill>
                <a:latin typeface="Calibri"/>
                <a:cs typeface="Calibri"/>
              </a:rPr>
              <a:t> Union. </a:t>
            </a:r>
            <a:r>
              <a:rPr lang="sv-SE" dirty="0">
                <a:solidFill>
                  <a:schemeClr val="tx1"/>
                </a:solidFill>
                <a:latin typeface="Calibri"/>
                <a:cs typeface="Calibri"/>
                <a:hlinkClick r:id="rId3">
                  <a:extLst>
                    <a:ext uri="{A12FA001-AC4F-418D-AE19-62706E023703}">
                      <ahyp:hlinkClr xmlns:ahyp="http://schemas.microsoft.com/office/drawing/2018/hyperlinkcolor" val="tx"/>
                    </a:ext>
                  </a:extLst>
                </a:hlinkClick>
              </a:rPr>
              <a:t>https://mova.uni.mau.se/</a:t>
            </a:r>
            <a:endParaRPr lang="sv-SE" dirty="0">
              <a:solidFill>
                <a:schemeClr val="tx1"/>
              </a:solidFill>
              <a:latin typeface="Calibri"/>
              <a:cs typeface="Calibri"/>
            </a:endParaRPr>
          </a:p>
          <a:p>
            <a:pPr marL="114300" indent="0">
              <a:buNone/>
            </a:pPr>
            <a:endParaRPr lang="en-GB" sz="2400">
              <a:solidFill>
                <a:schemeClr val="tx1"/>
              </a:solidFill>
              <a:latin typeface="Calibri" panose="020F0502020204030204" pitchFamily="34" charset="0"/>
              <a:cs typeface="Calibri" panose="020F0502020204030204" pitchFamily="34" charset="0"/>
            </a:endParaRPr>
          </a:p>
          <a:p>
            <a:pPr lvl="1"/>
            <a:endParaRPr lang="en-GB">
              <a:solidFill>
                <a:schemeClr val="tx1"/>
              </a:solidFill>
              <a:latin typeface="Calibri" panose="020F0502020204030204" pitchFamily="34" charset="0"/>
              <a:cs typeface="Calibri" panose="020F0502020204030204" pitchFamily="34" charset="0"/>
            </a:endParaRPr>
          </a:p>
        </p:txBody>
      </p:sp>
      <p:sp>
        <p:nvSpPr>
          <p:cNvPr id="5" name="textruta 4">
            <a:extLst>
              <a:ext uri="{FF2B5EF4-FFF2-40B4-BE49-F238E27FC236}">
                <a16:creationId xmlns:a16="http://schemas.microsoft.com/office/drawing/2014/main" id="{C8BF4586-C96B-8727-94C4-75F524140D35}"/>
              </a:ext>
            </a:extLst>
          </p:cNvPr>
          <p:cNvSpPr txBox="1"/>
          <p:nvPr/>
        </p:nvSpPr>
        <p:spPr>
          <a:xfrm>
            <a:off x="768826" y="5827643"/>
            <a:ext cx="11125200" cy="461665"/>
          </a:xfrm>
          <a:prstGeom prst="rect">
            <a:avLst/>
          </a:prstGeom>
          <a:noFill/>
        </p:spPr>
        <p:txBody>
          <a:bodyPr wrap="square">
            <a:spAutoFit/>
          </a:bodyPr>
          <a:lstStyle/>
          <a:p>
            <a:r>
              <a:rPr lang="sv-SE" sz="1200" b="0" i="0" err="1">
                <a:solidFill>
                  <a:srgbClr val="404040"/>
                </a:solidFill>
                <a:effectLst/>
                <a:latin typeface="Calibri" panose="020F0502020204030204" pitchFamily="34" charset="0"/>
                <a:cs typeface="Calibri" panose="020F0502020204030204" pitchFamily="34" charset="0"/>
              </a:rPr>
              <a:t>Disclaimer</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Funded</a:t>
            </a:r>
            <a:r>
              <a:rPr lang="sv-SE" sz="1200" b="0" i="0">
                <a:solidFill>
                  <a:srgbClr val="404040"/>
                </a:solidFill>
                <a:effectLst/>
                <a:latin typeface="Calibri" panose="020F0502020204030204" pitchFamily="34" charset="0"/>
                <a:cs typeface="Calibri" panose="020F0502020204030204" pitchFamily="34" charset="0"/>
              </a:rPr>
              <a:t> by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a:t>
            </a:r>
            <a:r>
              <a:rPr lang="sv-SE" sz="1200" b="0" i="0" err="1">
                <a:solidFill>
                  <a:srgbClr val="404040"/>
                </a:solidFill>
                <a:effectLst/>
                <a:latin typeface="Calibri" panose="020F0502020204030204" pitchFamily="34" charset="0"/>
                <a:cs typeface="Calibri" panose="020F0502020204030204" pitchFamily="34" charset="0"/>
              </a:rPr>
              <a:t>Views</a:t>
            </a:r>
            <a:r>
              <a:rPr lang="sv-SE" sz="1200" b="0" i="0">
                <a:solidFill>
                  <a:srgbClr val="404040"/>
                </a:solidFill>
                <a:effectLst/>
                <a:latin typeface="Calibri" panose="020F0502020204030204" pitchFamily="34" charset="0"/>
                <a:cs typeface="Calibri" panose="020F0502020204030204" pitchFamily="34" charset="0"/>
              </a:rPr>
              <a:t> and opinions </a:t>
            </a:r>
            <a:r>
              <a:rPr lang="sv-SE" sz="1200" b="0" i="0" err="1">
                <a:solidFill>
                  <a:srgbClr val="404040"/>
                </a:solidFill>
                <a:effectLst/>
                <a:latin typeface="Calibri" panose="020F0502020204030204" pitchFamily="34" charset="0"/>
                <a:cs typeface="Calibri" panose="020F0502020204030204" pitchFamily="34" charset="0"/>
              </a:rPr>
              <a:t>expressed</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are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however</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those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of</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author</a:t>
            </a:r>
            <a:r>
              <a:rPr lang="sv-SE" sz="1200" b="0" i="0">
                <a:solidFill>
                  <a:srgbClr val="404040"/>
                </a:solidFill>
                <a:effectLst/>
                <a:latin typeface="Calibri" panose="020F0502020204030204" pitchFamily="34" charset="0"/>
                <a:cs typeface="Calibri" panose="020F0502020204030204" pitchFamily="34" charset="0"/>
              </a:rPr>
              <a:t>(s) </a:t>
            </a:r>
            <a:r>
              <a:rPr lang="sv-SE" sz="1200" b="0" i="0" err="1">
                <a:solidFill>
                  <a:srgbClr val="404040"/>
                </a:solidFill>
                <a:effectLst/>
                <a:latin typeface="Calibri" panose="020F0502020204030204" pitchFamily="34" charset="0"/>
                <a:cs typeface="Calibri" panose="020F0502020204030204" pitchFamily="34" charset="0"/>
              </a:rPr>
              <a:t>only</a:t>
            </a:r>
            <a:r>
              <a:rPr lang="sv-SE" sz="1200" b="0" i="0">
                <a:solidFill>
                  <a:srgbClr val="404040"/>
                </a:solidFill>
                <a:effectLst/>
                <a:latin typeface="Calibri" panose="020F0502020204030204" pitchFamily="34" charset="0"/>
                <a:cs typeface="Calibri" panose="020F0502020204030204" pitchFamily="34" charset="0"/>
              </a:rPr>
              <a:t> and do not </a:t>
            </a:r>
            <a:r>
              <a:rPr lang="sv-SE" sz="1200" b="0" i="0" err="1">
                <a:solidFill>
                  <a:srgbClr val="404040"/>
                </a:solidFill>
                <a:effectLst/>
                <a:latin typeface="Calibri" panose="020F0502020204030204" pitchFamily="34" charset="0"/>
                <a:cs typeface="Calibri" panose="020F0502020204030204" pitchFamily="34" charset="0"/>
              </a:rPr>
              <a:t>necessarily</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reflect</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those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of</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or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Education</a:t>
            </a:r>
            <a:r>
              <a:rPr lang="sv-SE" sz="1200" b="0" i="0">
                <a:solidFill>
                  <a:srgbClr val="404040"/>
                </a:solidFill>
                <a:effectLst/>
                <a:latin typeface="Calibri" panose="020F0502020204030204" pitchFamily="34" charset="0"/>
                <a:cs typeface="Calibri" panose="020F0502020204030204" pitchFamily="34" charset="0"/>
              </a:rPr>
              <a:t> and Culture </a:t>
            </a:r>
            <a:r>
              <a:rPr lang="sv-SE" sz="1200" b="0" i="0" err="1">
                <a:solidFill>
                  <a:srgbClr val="404040"/>
                </a:solidFill>
                <a:effectLst/>
                <a:latin typeface="Calibri" panose="020F0502020204030204" pitchFamily="34" charset="0"/>
                <a:cs typeface="Calibri" panose="020F0502020204030204" pitchFamily="34" charset="0"/>
              </a:rPr>
              <a:t>Executive</a:t>
            </a:r>
            <a:r>
              <a:rPr lang="sv-SE" sz="1200" b="0" i="0">
                <a:solidFill>
                  <a:srgbClr val="404040"/>
                </a:solidFill>
                <a:effectLst/>
                <a:latin typeface="Calibri" panose="020F0502020204030204" pitchFamily="34" charset="0"/>
                <a:cs typeface="Calibri" panose="020F0502020204030204" pitchFamily="34" charset="0"/>
              </a:rPr>
              <a:t> Agency (EACEA). </a:t>
            </a:r>
            <a:r>
              <a:rPr lang="sv-SE" sz="1200" b="0" i="0" err="1">
                <a:solidFill>
                  <a:srgbClr val="404040"/>
                </a:solidFill>
                <a:effectLst/>
                <a:latin typeface="Calibri" panose="020F0502020204030204" pitchFamily="34" charset="0"/>
                <a:cs typeface="Calibri" panose="020F0502020204030204" pitchFamily="34" charset="0"/>
              </a:rPr>
              <a:t>Neither</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nor EACEA </a:t>
            </a:r>
            <a:r>
              <a:rPr lang="sv-SE" sz="1200" b="0" i="0" err="1">
                <a:solidFill>
                  <a:srgbClr val="404040"/>
                </a:solidFill>
                <a:effectLst/>
                <a:latin typeface="Calibri" panose="020F0502020204030204" pitchFamily="34" charset="0"/>
                <a:cs typeface="Calibri" panose="020F0502020204030204" pitchFamily="34" charset="0"/>
              </a:rPr>
              <a:t>can</a:t>
            </a:r>
            <a:r>
              <a:rPr lang="sv-SE" sz="1200" b="0" i="0">
                <a:solidFill>
                  <a:srgbClr val="404040"/>
                </a:solidFill>
                <a:effectLst/>
                <a:latin typeface="Calibri" panose="020F0502020204030204" pitchFamily="34" charset="0"/>
                <a:cs typeface="Calibri" panose="020F0502020204030204" pitchFamily="34" charset="0"/>
              </a:rPr>
              <a:t> be </a:t>
            </a:r>
            <a:r>
              <a:rPr lang="sv-SE" sz="1200" b="0" i="0" err="1">
                <a:solidFill>
                  <a:srgbClr val="404040"/>
                </a:solidFill>
                <a:effectLst/>
                <a:latin typeface="Calibri" panose="020F0502020204030204" pitchFamily="34" charset="0"/>
                <a:cs typeface="Calibri" panose="020F0502020204030204" pitchFamily="34" charset="0"/>
              </a:rPr>
              <a:t>held</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responsible</a:t>
            </a:r>
            <a:r>
              <a:rPr lang="sv-SE" sz="1200" b="0" i="0">
                <a:solidFill>
                  <a:srgbClr val="404040"/>
                </a:solidFill>
                <a:effectLst/>
                <a:latin typeface="Calibri" panose="020F0502020204030204" pitchFamily="34" charset="0"/>
                <a:cs typeface="Calibri" panose="020F0502020204030204" pitchFamily="34" charset="0"/>
              </a:rPr>
              <a:t> for </a:t>
            </a:r>
            <a:r>
              <a:rPr lang="sv-SE" sz="1200" b="0" i="0" err="1">
                <a:solidFill>
                  <a:srgbClr val="404040"/>
                </a:solidFill>
                <a:effectLst/>
                <a:latin typeface="Calibri" panose="020F0502020204030204" pitchFamily="34" charset="0"/>
                <a:cs typeface="Calibri" panose="020F0502020204030204" pitchFamily="34" charset="0"/>
              </a:rPr>
              <a:t>them</a:t>
            </a:r>
            <a:r>
              <a:rPr lang="sv-SE" sz="1200" b="0" i="0">
                <a:solidFill>
                  <a:srgbClr val="404040"/>
                </a:solidFill>
                <a:effectLst/>
                <a:latin typeface="Calibri" panose="020F0502020204030204" pitchFamily="34" charset="0"/>
                <a:cs typeface="Calibri" panose="020F0502020204030204" pitchFamily="34" charset="0"/>
              </a:rPr>
              <a:t>.</a:t>
            </a:r>
            <a:endParaRPr lang="en-GB" sz="1200">
              <a:latin typeface="Calibri" panose="020F0502020204030204" pitchFamily="34" charset="0"/>
              <a:cs typeface="Calibri" panose="020F0502020204030204" pitchFamily="34" charset="0"/>
            </a:endParaRPr>
          </a:p>
        </p:txBody>
      </p:sp>
      <p:pic>
        <p:nvPicPr>
          <p:cNvPr id="8" name="Bildobjekt 7" descr="En bild som visar skärmbild, Electric blue, Teckensnitt, Majorelleblå&#10;&#10;Automatiskt genererad beskrivning">
            <a:extLst>
              <a:ext uri="{FF2B5EF4-FFF2-40B4-BE49-F238E27FC236}">
                <a16:creationId xmlns:a16="http://schemas.microsoft.com/office/drawing/2014/main" id="{3507B513-DB5F-51C2-86B0-5806EB90CF9C}"/>
              </a:ext>
            </a:extLst>
          </p:cNvPr>
          <p:cNvPicPr>
            <a:picLocks noChangeAspect="1"/>
          </p:cNvPicPr>
          <p:nvPr/>
        </p:nvPicPr>
        <p:blipFill>
          <a:blip r:embed="rId4"/>
          <a:stretch>
            <a:fillRect/>
          </a:stretch>
        </p:blipFill>
        <p:spPr>
          <a:xfrm>
            <a:off x="3345435" y="3205638"/>
            <a:ext cx="5501131" cy="1224951"/>
          </a:xfrm>
          <a:prstGeom prst="rect">
            <a:avLst/>
          </a:prstGeom>
        </p:spPr>
      </p:pic>
      <p:pic>
        <p:nvPicPr>
          <p:cNvPr id="6" name="Bildobjekt 5" descr="En bild som visar Färggrann, konst, siluett&#10;&#10;Automatiskt genererad beskrivning">
            <a:extLst>
              <a:ext uri="{FF2B5EF4-FFF2-40B4-BE49-F238E27FC236}">
                <a16:creationId xmlns:a16="http://schemas.microsoft.com/office/drawing/2014/main" id="{CA81504A-1A3C-7F79-8086-08EAFB719FF5}"/>
              </a:ext>
            </a:extLst>
          </p:cNvPr>
          <p:cNvPicPr>
            <a:picLocks noChangeAspect="1"/>
          </p:cNvPicPr>
          <p:nvPr/>
        </p:nvPicPr>
        <p:blipFill>
          <a:blip r:embed="rId5"/>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68566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F6704-3F9B-0B5C-722C-3A58407C0151}"/>
              </a:ext>
            </a:extLst>
          </p:cNvPr>
          <p:cNvSpPr>
            <a:spLocks noGrp="1"/>
          </p:cNvSpPr>
          <p:nvPr>
            <p:ph type="title"/>
          </p:nvPr>
        </p:nvSpPr>
        <p:spPr>
          <a:xfrm>
            <a:off x="834700" y="999767"/>
            <a:ext cx="10700400" cy="738100"/>
          </a:xfrm>
        </p:spPr>
        <p:txBody>
          <a:bodyPr>
            <a:normAutofit/>
          </a:bodyPr>
          <a:lstStyle/>
          <a:p>
            <a:r>
              <a:rPr lang="en-US" sz="3600">
                <a:latin typeface="Calibri"/>
              </a:rPr>
              <a:t>Outline/Content</a:t>
            </a:r>
            <a:endParaRPr lang="da-DK" sz="3600">
              <a:latin typeface="Calibri"/>
            </a:endParaRPr>
          </a:p>
        </p:txBody>
      </p:sp>
      <p:sp>
        <p:nvSpPr>
          <p:cNvPr id="6" name="Text Placeholder 5">
            <a:extLst>
              <a:ext uri="{FF2B5EF4-FFF2-40B4-BE49-F238E27FC236}">
                <a16:creationId xmlns:a16="http://schemas.microsoft.com/office/drawing/2014/main" id="{E3F40E3B-C3C7-787E-D572-0A3BA28E2902}"/>
              </a:ext>
            </a:extLst>
          </p:cNvPr>
          <p:cNvSpPr>
            <a:spLocks noGrp="1"/>
          </p:cNvSpPr>
          <p:nvPr>
            <p:ph type="body" idx="1"/>
          </p:nvPr>
        </p:nvSpPr>
        <p:spPr>
          <a:xfrm>
            <a:off x="834700" y="1943033"/>
            <a:ext cx="10852800" cy="4555200"/>
          </a:xfrm>
        </p:spPr>
        <p:txBody>
          <a:bodyPr/>
          <a:lstStyle/>
          <a:p>
            <a:pPr>
              <a:buFont typeface="Wingdings"/>
              <a:buChar char="§"/>
            </a:pPr>
            <a:r>
              <a:rPr lang="en-GB" sz="2800" noProof="0" dirty="0">
                <a:solidFill>
                  <a:schemeClr val="tx1"/>
                </a:solidFill>
                <a:latin typeface="Calibri"/>
              </a:rPr>
              <a:t>Discussing different design processes</a:t>
            </a:r>
          </a:p>
          <a:p>
            <a:pPr>
              <a:buFont typeface="Wingdings"/>
              <a:buChar char="§"/>
            </a:pPr>
            <a:r>
              <a:rPr lang="en-GB" sz="2800" noProof="0" dirty="0">
                <a:solidFill>
                  <a:schemeClr val="tx1"/>
                </a:solidFill>
                <a:latin typeface="Calibri"/>
              </a:rPr>
              <a:t>Going into depth with research through design (</a:t>
            </a:r>
            <a:r>
              <a:rPr lang="en-GB" sz="2800" noProof="0" dirty="0" err="1">
                <a:solidFill>
                  <a:schemeClr val="tx1"/>
                </a:solidFill>
                <a:latin typeface="Calibri"/>
              </a:rPr>
              <a:t>RtD</a:t>
            </a:r>
            <a:r>
              <a:rPr lang="en-GB" sz="2800" noProof="0" dirty="0">
                <a:solidFill>
                  <a:schemeClr val="tx1"/>
                </a:solidFill>
                <a:latin typeface="Calibri"/>
              </a:rPr>
              <a:t>)</a:t>
            </a:r>
          </a:p>
          <a:p>
            <a:pPr>
              <a:buFont typeface="Wingdings"/>
              <a:buChar char="§"/>
            </a:pPr>
            <a:r>
              <a:rPr lang="en-GB" sz="2800" noProof="0" dirty="0">
                <a:solidFill>
                  <a:schemeClr val="tx1"/>
                </a:solidFill>
                <a:latin typeface="Calibri"/>
              </a:rPr>
              <a:t>Adding to the </a:t>
            </a:r>
            <a:r>
              <a:rPr lang="en-GB" sz="2800" noProof="0" dirty="0" err="1">
                <a:solidFill>
                  <a:schemeClr val="tx1"/>
                </a:solidFill>
                <a:latin typeface="Calibri"/>
              </a:rPr>
              <a:t>RtD</a:t>
            </a:r>
            <a:r>
              <a:rPr lang="en-GB" sz="2800" noProof="0" dirty="0">
                <a:solidFill>
                  <a:schemeClr val="tx1"/>
                </a:solidFill>
                <a:latin typeface="Calibri"/>
              </a:rPr>
              <a:t> model</a:t>
            </a:r>
          </a:p>
          <a:p>
            <a:pPr>
              <a:lnSpc>
                <a:spcPct val="114999"/>
              </a:lnSpc>
              <a:buFont typeface="Wingdings"/>
              <a:buChar char="§"/>
            </a:pPr>
            <a:r>
              <a:rPr lang="en-GB" sz="2800" noProof="0" dirty="0">
                <a:solidFill>
                  <a:schemeClr val="tx1"/>
                </a:solidFill>
                <a:latin typeface="Calibri"/>
              </a:rPr>
              <a:t>Sketch a design/development process with MTH perspectives</a:t>
            </a:r>
          </a:p>
          <a:p>
            <a:pPr>
              <a:lnSpc>
                <a:spcPct val="114999"/>
              </a:lnSpc>
              <a:buFont typeface="Wingdings"/>
              <a:buChar char="§"/>
            </a:pPr>
            <a:r>
              <a:rPr lang="en-GB" sz="2800" noProof="0" dirty="0">
                <a:solidFill>
                  <a:schemeClr val="tx1"/>
                </a:solidFill>
                <a:latin typeface="Calibri"/>
              </a:rPr>
              <a:t>Group discussions and presentations</a:t>
            </a:r>
          </a:p>
          <a:p>
            <a:pPr>
              <a:lnSpc>
                <a:spcPct val="114999"/>
              </a:lnSpc>
              <a:buFont typeface="Wingdings"/>
              <a:buChar char="§"/>
            </a:pPr>
            <a:r>
              <a:rPr lang="en-GB" sz="2800" dirty="0">
                <a:solidFill>
                  <a:schemeClr val="tx1"/>
                </a:solidFill>
                <a:latin typeface="Calibri"/>
              </a:rPr>
              <a:t>Plenum discussion</a:t>
            </a:r>
            <a:endParaRPr lang="en-GB" sz="2800" noProof="0" dirty="0">
              <a:solidFill>
                <a:schemeClr val="tx1"/>
              </a:solidFill>
              <a:latin typeface="Calibri"/>
            </a:endParaRPr>
          </a:p>
        </p:txBody>
      </p:sp>
      <p:pic>
        <p:nvPicPr>
          <p:cNvPr id="4" name="Bildobjekt 3" descr="En bild som visar Färggrann, konst, siluett&#10;&#10;Automatiskt genererad beskrivning">
            <a:extLst>
              <a:ext uri="{FF2B5EF4-FFF2-40B4-BE49-F238E27FC236}">
                <a16:creationId xmlns:a16="http://schemas.microsoft.com/office/drawing/2014/main" id="{971A43AC-AA75-E360-F9E3-1B140532229F}"/>
              </a:ext>
            </a:extLst>
          </p:cNvPr>
          <p:cNvPicPr>
            <a:picLocks noChangeAspect="1"/>
          </p:cNvPicPr>
          <p:nvPr/>
        </p:nvPicPr>
        <p:blipFill>
          <a:blip r:embed="rId2"/>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120274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82075" y="1067226"/>
            <a:ext cx="10058700" cy="4351200"/>
          </a:xfrm>
        </p:spPr>
        <p:txBody>
          <a:bodyPr/>
          <a:lstStyle/>
          <a:p>
            <a:pPr marL="114300" indent="0">
              <a:buNone/>
            </a:pPr>
            <a:r>
              <a:rPr lang="en-GB" sz="3600" dirty="0">
                <a:solidFill>
                  <a:schemeClr val="tx1"/>
                </a:solidFill>
                <a:latin typeface="Calibri"/>
                <a:cs typeface="Calibri"/>
              </a:rPr>
              <a:t>Key readings</a:t>
            </a:r>
            <a:endParaRPr lang="en-GB" sz="3600" dirty="0">
              <a:solidFill>
                <a:schemeClr val="tx1"/>
              </a:solidFill>
              <a:latin typeface="Calibri" panose="020F0502020204030204" pitchFamily="34" charset="0"/>
              <a:cs typeface="Calibri" panose="020F0502020204030204" pitchFamily="34" charset="0"/>
            </a:endParaRPr>
          </a:p>
          <a:p>
            <a:pPr marL="114300" indent="0">
              <a:buNone/>
            </a:pPr>
            <a:endParaRPr lang="sv-SE" b="0" i="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sv-SE" dirty="0">
                <a:solidFill>
                  <a:schemeClr val="tx1"/>
                </a:solidFill>
                <a:latin typeface="Calibri"/>
                <a:cs typeface="Calibri"/>
              </a:rPr>
              <a:t>Krogh, P. G., Markussen, T. &amp; Bang, A. L. (2015) Ways </a:t>
            </a:r>
            <a:r>
              <a:rPr lang="sv-SE" dirty="0" err="1">
                <a:solidFill>
                  <a:schemeClr val="tx1"/>
                </a:solidFill>
                <a:latin typeface="Calibri"/>
                <a:cs typeface="Calibri"/>
              </a:rPr>
              <a:t>of</a:t>
            </a:r>
            <a:r>
              <a:rPr lang="sv-SE" dirty="0">
                <a:solidFill>
                  <a:schemeClr val="tx1"/>
                </a:solidFill>
                <a:latin typeface="Calibri"/>
                <a:cs typeface="Calibri"/>
              </a:rPr>
              <a:t> </a:t>
            </a:r>
            <a:r>
              <a:rPr lang="sv-SE" dirty="0" err="1">
                <a:solidFill>
                  <a:schemeClr val="tx1"/>
                </a:solidFill>
                <a:latin typeface="Calibri"/>
                <a:cs typeface="Calibri"/>
              </a:rPr>
              <a:t>drifting</a:t>
            </a:r>
            <a:r>
              <a:rPr lang="sv-SE" dirty="0">
                <a:solidFill>
                  <a:schemeClr val="tx1"/>
                </a:solidFill>
                <a:latin typeface="Calibri"/>
                <a:cs typeface="Calibri"/>
              </a:rPr>
              <a:t> – 5 </a:t>
            </a:r>
            <a:r>
              <a:rPr lang="sv-SE" dirty="0" err="1">
                <a:solidFill>
                  <a:schemeClr val="tx1"/>
                </a:solidFill>
                <a:latin typeface="Calibri"/>
                <a:cs typeface="Calibri"/>
              </a:rPr>
              <a:t>methods</a:t>
            </a:r>
            <a:r>
              <a:rPr lang="sv-SE" dirty="0">
                <a:solidFill>
                  <a:schemeClr val="tx1"/>
                </a:solidFill>
                <a:latin typeface="Calibri"/>
                <a:cs typeface="Calibri"/>
              </a:rPr>
              <a:t> </a:t>
            </a:r>
            <a:r>
              <a:rPr lang="sv-SE" dirty="0" err="1">
                <a:solidFill>
                  <a:schemeClr val="tx1"/>
                </a:solidFill>
                <a:latin typeface="Calibri"/>
                <a:cs typeface="Calibri"/>
              </a:rPr>
              <a:t>of</a:t>
            </a:r>
            <a:r>
              <a:rPr lang="sv-SE" dirty="0">
                <a:solidFill>
                  <a:schemeClr val="tx1"/>
                </a:solidFill>
                <a:latin typeface="Calibri"/>
                <a:cs typeface="Calibri"/>
              </a:rPr>
              <a:t> </a:t>
            </a:r>
            <a:r>
              <a:rPr lang="sv-SE" dirty="0" err="1">
                <a:solidFill>
                  <a:schemeClr val="tx1"/>
                </a:solidFill>
                <a:latin typeface="Calibri"/>
                <a:cs typeface="Calibri"/>
              </a:rPr>
              <a:t>experimentation</a:t>
            </a:r>
            <a:r>
              <a:rPr lang="sv-SE" dirty="0">
                <a:solidFill>
                  <a:schemeClr val="tx1"/>
                </a:solidFill>
                <a:latin typeface="Calibri"/>
                <a:cs typeface="Calibri"/>
              </a:rPr>
              <a:t> in research </a:t>
            </a:r>
            <a:r>
              <a:rPr lang="sv-SE" dirty="0" err="1">
                <a:solidFill>
                  <a:schemeClr val="tx1"/>
                </a:solidFill>
                <a:latin typeface="Calibri"/>
                <a:cs typeface="Calibri"/>
              </a:rPr>
              <a:t>through</a:t>
            </a:r>
            <a:r>
              <a:rPr lang="sv-SE" dirty="0">
                <a:solidFill>
                  <a:schemeClr val="tx1"/>
                </a:solidFill>
                <a:latin typeface="Calibri"/>
                <a:cs typeface="Calibri"/>
              </a:rPr>
              <a:t> design. International Conference on Research </a:t>
            </a:r>
            <a:r>
              <a:rPr lang="sv-SE" dirty="0" err="1">
                <a:solidFill>
                  <a:schemeClr val="tx1"/>
                </a:solidFill>
                <a:latin typeface="Calibri"/>
                <a:cs typeface="Calibri"/>
              </a:rPr>
              <a:t>into</a:t>
            </a:r>
            <a:r>
              <a:rPr lang="sv-SE" dirty="0">
                <a:solidFill>
                  <a:schemeClr val="tx1"/>
                </a:solidFill>
                <a:latin typeface="Calibri"/>
                <a:cs typeface="Calibri"/>
              </a:rPr>
              <a:t> Design (</a:t>
            </a:r>
            <a:r>
              <a:rPr lang="sv-SE" dirty="0" err="1">
                <a:solidFill>
                  <a:schemeClr val="tx1"/>
                </a:solidFill>
                <a:latin typeface="Calibri"/>
                <a:cs typeface="Calibri"/>
              </a:rPr>
              <a:t>ICoRD</a:t>
            </a:r>
            <a:r>
              <a:rPr lang="sv-SE" dirty="0">
                <a:solidFill>
                  <a:schemeClr val="tx1"/>
                </a:solidFill>
                <a:latin typeface="Calibri"/>
                <a:cs typeface="Calibri"/>
              </a:rPr>
              <a:t>), Bangalore, India </a:t>
            </a:r>
            <a:r>
              <a:rPr lang="sv-SE" dirty="0" err="1">
                <a:solidFill>
                  <a:schemeClr val="tx1"/>
                </a:solidFill>
                <a:latin typeface="Calibri"/>
                <a:cs typeface="Calibri"/>
              </a:rPr>
              <a:t>January</a:t>
            </a:r>
            <a:r>
              <a:rPr lang="sv-SE" dirty="0">
                <a:solidFill>
                  <a:schemeClr val="tx1"/>
                </a:solidFill>
                <a:latin typeface="Calibri"/>
                <a:cs typeface="Calibri"/>
              </a:rPr>
              <a:t> 7-9.</a:t>
            </a:r>
            <a:r>
              <a:rPr lang="sv-SE" i="1" dirty="0">
                <a:solidFill>
                  <a:srgbClr val="555555"/>
                </a:solidFill>
                <a:effectLst/>
                <a:latin typeface="Calibri"/>
                <a:cs typeface="Calibri"/>
              </a:rPr>
              <a:t> </a:t>
            </a:r>
            <a:r>
              <a:rPr lang="sv-SE" dirty="0">
                <a:solidFill>
                  <a:schemeClr val="tx1"/>
                </a:solidFill>
                <a:latin typeface="Calibri"/>
                <a:cs typeface="Calibri"/>
              </a:rPr>
              <a:t>http://10.1007/978-81-322-2232-3</a:t>
            </a:r>
            <a:endParaRPr lang="sv-SE" dirty="0">
              <a:solidFill>
                <a:schemeClr val="tx1"/>
              </a:solidFill>
              <a:effectLst/>
              <a:latin typeface="Calibri"/>
              <a:cs typeface="Calibri"/>
            </a:endParaRPr>
          </a:p>
          <a:p>
            <a:pPr marL="114300" indent="0">
              <a:lnSpc>
                <a:spcPct val="100000"/>
              </a:lnSpc>
              <a:buNone/>
            </a:pPr>
            <a:endParaRPr lang="en-GB" sz="2800" dirty="0">
              <a:solidFill>
                <a:schemeClr val="tx1"/>
              </a:solidFill>
              <a:latin typeface="Calibri"/>
            </a:endParaRPr>
          </a:p>
          <a:p>
            <a:pPr marL="114300" indent="0">
              <a:lnSpc>
                <a:spcPct val="100000"/>
              </a:lnSpc>
              <a:buNone/>
            </a:pPr>
            <a:endParaRPr lang="sv-SE"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sv-SE" dirty="0">
              <a:solidFill>
                <a:schemeClr val="tx1"/>
              </a:solidFill>
              <a:latin typeface="Calibri" panose="020F0502020204030204" pitchFamily="34" charset="0"/>
              <a:cs typeface="Calibri" panose="020F0502020204030204" pitchFamily="34" charset="0"/>
            </a:endParaRPr>
          </a:p>
          <a:p>
            <a:pPr marL="114300" indent="0">
              <a:buNone/>
            </a:pPr>
            <a:endParaRPr lang="en-GB" sz="2400" dirty="0">
              <a:solidFill>
                <a:schemeClr val="tx1"/>
              </a:solidFill>
              <a:latin typeface="Calibri" panose="020F0502020204030204" pitchFamily="34" charset="0"/>
              <a:cs typeface="Calibri" panose="020F0502020204030204" pitchFamily="34" charset="0"/>
            </a:endParaRPr>
          </a:p>
          <a:p>
            <a:pPr lvl="1"/>
            <a:endParaRPr lang="en-GB"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916DDB54-AD98-8CF9-D652-461BB6891544}"/>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55909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A22F763C-6425-50B3-7898-E13EEA0B27DD}"/>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C4C78639-C14F-F020-D10E-08E6E0980FFF}"/>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421C2CE9-EF5F-2FD7-667D-EDFA61EDBC3E}"/>
              </a:ext>
            </a:extLst>
          </p:cNvPr>
          <p:cNvSpPr>
            <a:spLocks noGrp="1"/>
          </p:cNvSpPr>
          <p:nvPr>
            <p:ph type="body" idx="1"/>
          </p:nvPr>
        </p:nvSpPr>
        <p:spPr>
          <a:xfrm>
            <a:off x="782075" y="1067226"/>
            <a:ext cx="10058700" cy="4351200"/>
          </a:xfrm>
        </p:spPr>
        <p:txBody>
          <a:bodyPr/>
          <a:lstStyle/>
          <a:p>
            <a:pPr marL="114300" indent="0">
              <a:buNone/>
            </a:pPr>
            <a:r>
              <a:rPr lang="en-GB" sz="3600" dirty="0">
                <a:solidFill>
                  <a:schemeClr val="tx1"/>
                </a:solidFill>
                <a:latin typeface="Calibri" panose="020F0502020204030204" pitchFamily="34" charset="0"/>
                <a:cs typeface="Calibri" panose="020F0502020204030204" pitchFamily="34" charset="0"/>
              </a:rPr>
              <a:t>Discussing different design processes</a:t>
            </a:r>
          </a:p>
          <a:p>
            <a:pPr marL="114300" indent="0">
              <a:buNone/>
            </a:pPr>
            <a:endParaRPr lang="sv-SE" b="0" i="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sv-SE" dirty="0" err="1">
                <a:solidFill>
                  <a:schemeClr val="tx1"/>
                </a:solidFill>
                <a:latin typeface="Calibri"/>
                <a:cs typeface="Calibri"/>
              </a:rPr>
              <a:t>Examples</a:t>
            </a:r>
            <a:r>
              <a:rPr lang="sv-SE" dirty="0">
                <a:solidFill>
                  <a:schemeClr val="tx1"/>
                </a:solidFill>
                <a:latin typeface="Calibri"/>
                <a:cs typeface="Calibri"/>
              </a:rPr>
              <a:t> </a:t>
            </a:r>
            <a:r>
              <a:rPr lang="sv-SE" dirty="0" err="1">
                <a:solidFill>
                  <a:schemeClr val="tx1"/>
                </a:solidFill>
                <a:latin typeface="Calibri"/>
                <a:cs typeface="Calibri"/>
              </a:rPr>
              <a:t>of</a:t>
            </a:r>
            <a:r>
              <a:rPr lang="sv-SE" dirty="0">
                <a:solidFill>
                  <a:schemeClr val="tx1"/>
                </a:solidFill>
                <a:latin typeface="Calibri"/>
                <a:cs typeface="Calibri"/>
              </a:rPr>
              <a:t> </a:t>
            </a:r>
            <a:r>
              <a:rPr lang="sv-SE" dirty="0" err="1">
                <a:solidFill>
                  <a:schemeClr val="tx1"/>
                </a:solidFill>
                <a:latin typeface="Calibri"/>
                <a:cs typeface="Calibri"/>
              </a:rPr>
              <a:t>well-known</a:t>
            </a:r>
            <a:r>
              <a:rPr lang="sv-SE" b="0" i="0" dirty="0">
                <a:solidFill>
                  <a:schemeClr val="tx1"/>
                </a:solidFill>
                <a:effectLst/>
                <a:latin typeface="Calibri"/>
                <a:cs typeface="Calibri"/>
              </a:rPr>
              <a:t> design </a:t>
            </a:r>
            <a:r>
              <a:rPr lang="sv-SE" dirty="0">
                <a:solidFill>
                  <a:schemeClr val="tx1"/>
                </a:solidFill>
                <a:latin typeface="Calibri"/>
                <a:cs typeface="Calibri"/>
              </a:rPr>
              <a:t>process </a:t>
            </a:r>
            <a:r>
              <a:rPr lang="sv-SE" dirty="0" err="1">
                <a:solidFill>
                  <a:schemeClr val="tx1"/>
                </a:solidFill>
                <a:latin typeface="Calibri"/>
                <a:cs typeface="Calibri"/>
              </a:rPr>
              <a:t>models</a:t>
            </a:r>
            <a:r>
              <a:rPr lang="sv-SE" dirty="0">
                <a:solidFill>
                  <a:schemeClr val="tx1"/>
                </a:solidFill>
                <a:latin typeface="Calibri"/>
                <a:cs typeface="Calibri"/>
              </a:rPr>
              <a:t> </a:t>
            </a:r>
            <a:r>
              <a:rPr lang="sv-SE" dirty="0" err="1">
                <a:solidFill>
                  <a:schemeClr val="tx1"/>
                </a:solidFill>
                <a:latin typeface="Calibri"/>
                <a:cs typeface="Calibri"/>
              </a:rPr>
              <a:t>are</a:t>
            </a:r>
            <a:r>
              <a:rPr lang="sv-SE" dirty="0">
                <a:solidFill>
                  <a:schemeClr val="tx1"/>
                </a:solidFill>
                <a:latin typeface="Calibri"/>
                <a:cs typeface="Calibri"/>
              </a:rPr>
              <a:t>: </a:t>
            </a:r>
          </a:p>
          <a:p>
            <a:pPr marL="400050" indent="-285750">
              <a:lnSpc>
                <a:spcPct val="100000"/>
              </a:lnSpc>
            </a:pPr>
            <a:r>
              <a:rPr lang="sv-SE" b="1" dirty="0">
                <a:solidFill>
                  <a:schemeClr val="tx1"/>
                </a:solidFill>
                <a:latin typeface="Calibri"/>
                <a:ea typeface="Calibri"/>
                <a:cs typeface="Calibri"/>
              </a:rPr>
              <a:t>Double</a:t>
            </a:r>
            <a:r>
              <a:rPr lang="sv-SE" b="1" dirty="0">
                <a:solidFill>
                  <a:schemeClr val="tx1"/>
                </a:solidFill>
                <a:effectLst/>
                <a:latin typeface="Calibri"/>
                <a:ea typeface="Calibri"/>
                <a:cs typeface="Calibri"/>
              </a:rPr>
              <a:t> </a:t>
            </a:r>
            <a:r>
              <a:rPr lang="sv-SE" b="1" dirty="0">
                <a:solidFill>
                  <a:schemeClr val="tx1"/>
                </a:solidFill>
                <a:latin typeface="Calibri"/>
                <a:ea typeface="Calibri"/>
                <a:cs typeface="Calibri"/>
              </a:rPr>
              <a:t>Diamond </a:t>
            </a:r>
            <a:r>
              <a:rPr lang="sv-SE" dirty="0">
                <a:solidFill>
                  <a:schemeClr val="tx1"/>
                </a:solidFill>
                <a:latin typeface="Calibri"/>
                <a:ea typeface="Calibri"/>
                <a:cs typeface="Calibri"/>
              </a:rPr>
              <a:t>by the British Design Council </a:t>
            </a:r>
            <a:r>
              <a:rPr lang="sv-SE" b="0" dirty="0">
                <a:solidFill>
                  <a:schemeClr val="tx1"/>
                </a:solidFill>
                <a:effectLst/>
                <a:latin typeface="Calibri"/>
                <a:cs typeface="Calibri"/>
              </a:rPr>
              <a:t>and the </a:t>
            </a:r>
            <a:r>
              <a:rPr lang="sv-SE" b="0" err="1">
                <a:solidFill>
                  <a:schemeClr val="tx1"/>
                </a:solidFill>
                <a:effectLst/>
                <a:latin typeface="Calibri"/>
                <a:cs typeface="Calibri"/>
              </a:rPr>
              <a:t>extended</a:t>
            </a:r>
            <a:r>
              <a:rPr lang="sv-SE" b="0" dirty="0">
                <a:solidFill>
                  <a:schemeClr val="tx1"/>
                </a:solidFill>
                <a:effectLst/>
                <a:latin typeface="Calibri"/>
                <a:cs typeface="Calibri"/>
              </a:rPr>
              <a:t> version </a:t>
            </a:r>
            <a:r>
              <a:rPr lang="sv-SE" b="0" err="1">
                <a:solidFill>
                  <a:schemeClr val="tx1"/>
                </a:solidFill>
                <a:effectLst/>
                <a:latin typeface="Calibri"/>
                <a:cs typeface="Calibri"/>
              </a:rPr>
              <a:t>called</a:t>
            </a:r>
            <a:r>
              <a:rPr lang="sv-SE" b="0" dirty="0">
                <a:solidFill>
                  <a:schemeClr val="tx1"/>
                </a:solidFill>
                <a:effectLst/>
                <a:latin typeface="Calibri"/>
                <a:cs typeface="Calibri"/>
              </a:rPr>
              <a:t> the </a:t>
            </a:r>
            <a:r>
              <a:rPr lang="sv-SE" b="1" err="1">
                <a:solidFill>
                  <a:schemeClr val="tx1"/>
                </a:solidFill>
                <a:latin typeface="Calibri"/>
                <a:cs typeface="Calibri"/>
              </a:rPr>
              <a:t>Systemic</a:t>
            </a:r>
            <a:r>
              <a:rPr lang="sv-SE" b="1" dirty="0">
                <a:solidFill>
                  <a:schemeClr val="tx1"/>
                </a:solidFill>
                <a:latin typeface="Calibri"/>
                <a:cs typeface="Calibri"/>
              </a:rPr>
              <a:t> Design </a:t>
            </a:r>
            <a:r>
              <a:rPr lang="sv-SE" b="1" err="1">
                <a:solidFill>
                  <a:schemeClr val="tx1"/>
                </a:solidFill>
                <a:latin typeface="Calibri"/>
                <a:cs typeface="Calibri"/>
              </a:rPr>
              <a:t>Framework</a:t>
            </a:r>
            <a:endParaRPr lang="sv-SE" b="1" dirty="0" err="1">
              <a:solidFill>
                <a:schemeClr val="tx1"/>
              </a:solidFill>
              <a:latin typeface="Calibri"/>
              <a:cs typeface="Calibri"/>
            </a:endParaRPr>
          </a:p>
          <a:p>
            <a:pPr marL="400050" indent="-285750">
              <a:lnSpc>
                <a:spcPct val="100000"/>
              </a:lnSpc>
            </a:pPr>
            <a:r>
              <a:rPr lang="sv-SE" b="1" dirty="0">
                <a:solidFill>
                  <a:schemeClr val="tx1"/>
                </a:solidFill>
                <a:latin typeface="Calibri"/>
                <a:cs typeface="Calibri"/>
              </a:rPr>
              <a:t>Design </a:t>
            </a:r>
            <a:r>
              <a:rPr lang="sv-SE" b="1" dirty="0" err="1">
                <a:solidFill>
                  <a:schemeClr val="tx1"/>
                </a:solidFill>
                <a:latin typeface="Calibri"/>
                <a:cs typeface="Calibri"/>
              </a:rPr>
              <a:t>Thinking</a:t>
            </a:r>
            <a:r>
              <a:rPr lang="sv-SE" b="1" dirty="0">
                <a:solidFill>
                  <a:schemeClr val="tx1"/>
                </a:solidFill>
                <a:latin typeface="Calibri"/>
                <a:cs typeface="Calibri"/>
              </a:rPr>
              <a:t> </a:t>
            </a:r>
            <a:r>
              <a:rPr lang="sv-SE" dirty="0" err="1">
                <a:solidFill>
                  <a:schemeClr val="tx1"/>
                </a:solidFill>
                <a:latin typeface="Calibri"/>
                <a:cs typeface="Calibri"/>
              </a:rPr>
              <a:t>model</a:t>
            </a:r>
            <a:r>
              <a:rPr lang="sv-SE" b="0" dirty="0">
                <a:solidFill>
                  <a:schemeClr val="tx1"/>
                </a:solidFill>
                <a:effectLst/>
                <a:latin typeface="Calibri"/>
                <a:cs typeface="Calibri"/>
              </a:rPr>
              <a:t> from the </a:t>
            </a:r>
            <a:r>
              <a:rPr lang="sv-SE" dirty="0" err="1">
                <a:solidFill>
                  <a:schemeClr val="tx1"/>
                </a:solidFill>
                <a:latin typeface="Calibri"/>
                <a:cs typeface="Calibri"/>
              </a:rPr>
              <a:t>I</a:t>
            </a:r>
            <a:r>
              <a:rPr lang="sv-SE" b="0" dirty="0" err="1">
                <a:solidFill>
                  <a:schemeClr val="tx1"/>
                </a:solidFill>
                <a:effectLst/>
                <a:latin typeface="Calibri"/>
                <a:cs typeface="Calibri"/>
              </a:rPr>
              <a:t>nteraction</a:t>
            </a:r>
            <a:r>
              <a:rPr lang="sv-SE" b="0" dirty="0">
                <a:solidFill>
                  <a:schemeClr val="tx1"/>
                </a:solidFill>
                <a:effectLst/>
                <a:latin typeface="Calibri"/>
                <a:cs typeface="Calibri"/>
              </a:rPr>
              <a:t> Desig</a:t>
            </a:r>
            <a:r>
              <a:rPr lang="sv-SE" dirty="0">
                <a:solidFill>
                  <a:schemeClr val="tx1"/>
                </a:solidFill>
                <a:latin typeface="Calibri"/>
                <a:cs typeface="Calibri"/>
              </a:rPr>
              <a:t>n Foundation, </a:t>
            </a:r>
            <a:r>
              <a:rPr lang="sv-SE" dirty="0" err="1">
                <a:solidFill>
                  <a:schemeClr val="tx1"/>
                </a:solidFill>
                <a:latin typeface="Calibri"/>
                <a:cs typeface="Calibri"/>
              </a:rPr>
              <a:t>focusing</a:t>
            </a:r>
            <a:r>
              <a:rPr lang="sv-SE" b="0" dirty="0">
                <a:solidFill>
                  <a:schemeClr val="tx1"/>
                </a:solidFill>
                <a:effectLst/>
                <a:latin typeface="Calibri"/>
                <a:cs typeface="Calibri"/>
              </a:rPr>
              <a:t> in </a:t>
            </a:r>
            <a:r>
              <a:rPr lang="sv-SE" b="0" dirty="0" err="1">
                <a:solidFill>
                  <a:schemeClr val="tx1"/>
                </a:solidFill>
                <a:effectLst/>
                <a:latin typeface="Calibri"/>
                <a:cs typeface="Calibri"/>
              </a:rPr>
              <a:t>users</a:t>
            </a:r>
            <a:r>
              <a:rPr lang="sv-SE" b="0" dirty="0">
                <a:solidFill>
                  <a:schemeClr val="tx1"/>
                </a:solidFill>
                <a:effectLst/>
                <a:latin typeface="Calibri"/>
                <a:cs typeface="Calibri"/>
              </a:rPr>
              <a:t> and </a:t>
            </a:r>
            <a:r>
              <a:rPr lang="sv-SE" b="0" dirty="0" err="1">
                <a:solidFill>
                  <a:schemeClr val="tx1"/>
                </a:solidFill>
                <a:effectLst/>
                <a:latin typeface="Calibri"/>
                <a:cs typeface="Calibri"/>
              </a:rPr>
              <a:t>their</a:t>
            </a:r>
            <a:r>
              <a:rPr lang="sv-SE" b="0" dirty="0">
                <a:solidFill>
                  <a:schemeClr val="tx1"/>
                </a:solidFill>
                <a:effectLst/>
                <a:latin typeface="Calibri"/>
                <a:cs typeface="Calibri"/>
              </a:rPr>
              <a:t> </a:t>
            </a:r>
            <a:r>
              <a:rPr lang="sv-SE" b="0" dirty="0" err="1">
                <a:solidFill>
                  <a:schemeClr val="tx1"/>
                </a:solidFill>
                <a:effectLst/>
                <a:latin typeface="Calibri"/>
                <a:cs typeface="Calibri"/>
              </a:rPr>
              <a:t>needs</a:t>
            </a:r>
            <a:r>
              <a:rPr lang="sv-SE" b="0" dirty="0">
                <a:solidFill>
                  <a:schemeClr val="tx1"/>
                </a:solidFill>
                <a:effectLst/>
                <a:latin typeface="Calibri"/>
                <a:cs typeface="Calibri"/>
              </a:rPr>
              <a:t> </a:t>
            </a:r>
            <a:endParaRPr lang="sv-SE" b="1" dirty="0">
              <a:solidFill>
                <a:schemeClr val="tx1"/>
              </a:solidFill>
              <a:latin typeface="Calibri"/>
              <a:cs typeface="Calibri"/>
            </a:endParaRPr>
          </a:p>
          <a:p>
            <a:pPr marL="400050" indent="-285750">
              <a:lnSpc>
                <a:spcPct val="100000"/>
              </a:lnSpc>
            </a:pPr>
            <a:r>
              <a:rPr lang="sv-SE" b="1" dirty="0">
                <a:solidFill>
                  <a:schemeClr val="tx1"/>
                </a:solidFill>
                <a:latin typeface="Calibri"/>
                <a:cs typeface="Calibri"/>
              </a:rPr>
              <a:t>R</a:t>
            </a:r>
            <a:r>
              <a:rPr lang="sv-SE" b="1" dirty="0">
                <a:solidFill>
                  <a:schemeClr val="tx1"/>
                </a:solidFill>
                <a:effectLst/>
                <a:latin typeface="Calibri"/>
                <a:cs typeface="Calibri"/>
              </a:rPr>
              <a:t>esearch </a:t>
            </a:r>
            <a:r>
              <a:rPr lang="sv-SE" b="1" err="1">
                <a:solidFill>
                  <a:schemeClr val="tx1"/>
                </a:solidFill>
                <a:effectLst/>
                <a:latin typeface="Calibri"/>
                <a:cs typeface="Calibri"/>
              </a:rPr>
              <a:t>through</a:t>
            </a:r>
            <a:r>
              <a:rPr lang="sv-SE" b="1" dirty="0">
                <a:solidFill>
                  <a:schemeClr val="tx1"/>
                </a:solidFill>
                <a:effectLst/>
                <a:latin typeface="Calibri"/>
                <a:cs typeface="Calibri"/>
              </a:rPr>
              <a:t> Design (</a:t>
            </a:r>
            <a:r>
              <a:rPr lang="sv-SE" b="1" err="1">
                <a:solidFill>
                  <a:schemeClr val="tx1"/>
                </a:solidFill>
                <a:effectLst/>
                <a:latin typeface="Calibri"/>
                <a:cs typeface="Calibri"/>
              </a:rPr>
              <a:t>RtD</a:t>
            </a:r>
            <a:r>
              <a:rPr lang="sv-SE" b="1" dirty="0">
                <a:solidFill>
                  <a:schemeClr val="tx1"/>
                </a:solidFill>
                <a:effectLst/>
                <a:latin typeface="Calibri"/>
                <a:cs typeface="Calibri"/>
              </a:rPr>
              <a:t>) </a:t>
            </a:r>
            <a:r>
              <a:rPr lang="sv-SE" b="0" err="1">
                <a:solidFill>
                  <a:schemeClr val="tx1"/>
                </a:solidFill>
                <a:effectLst/>
                <a:latin typeface="Calibri"/>
                <a:cs typeface="Calibri"/>
              </a:rPr>
              <a:t>that</a:t>
            </a:r>
            <a:r>
              <a:rPr lang="sv-SE" b="0" dirty="0">
                <a:solidFill>
                  <a:schemeClr val="tx1"/>
                </a:solidFill>
                <a:effectLst/>
                <a:latin typeface="Calibri"/>
                <a:cs typeface="Calibri"/>
              </a:rPr>
              <a:t> </a:t>
            </a:r>
            <a:r>
              <a:rPr lang="sv-SE" b="0" err="1">
                <a:solidFill>
                  <a:schemeClr val="tx1"/>
                </a:solidFill>
                <a:effectLst/>
                <a:latin typeface="Calibri"/>
                <a:cs typeface="Calibri"/>
              </a:rPr>
              <a:t>we</a:t>
            </a:r>
            <a:r>
              <a:rPr lang="sv-SE" b="0" dirty="0">
                <a:solidFill>
                  <a:schemeClr val="tx1"/>
                </a:solidFill>
                <a:effectLst/>
                <a:latin typeface="Calibri"/>
                <a:cs typeface="Calibri"/>
              </a:rPr>
              <a:t> </a:t>
            </a:r>
            <a:r>
              <a:rPr lang="sv-SE" b="0" err="1">
                <a:solidFill>
                  <a:schemeClr val="tx1"/>
                </a:solidFill>
                <a:effectLst/>
                <a:latin typeface="Calibri"/>
                <a:cs typeface="Calibri"/>
              </a:rPr>
              <a:t>will</a:t>
            </a:r>
            <a:r>
              <a:rPr lang="sv-SE" b="0" dirty="0">
                <a:solidFill>
                  <a:schemeClr val="tx1"/>
                </a:solidFill>
                <a:effectLst/>
                <a:latin typeface="Calibri"/>
                <a:cs typeface="Calibri"/>
              </a:rPr>
              <a:t> go </a:t>
            </a:r>
            <a:r>
              <a:rPr lang="sv-SE" b="0" err="1">
                <a:solidFill>
                  <a:schemeClr val="tx1"/>
                </a:solidFill>
                <a:effectLst/>
                <a:latin typeface="Calibri"/>
                <a:cs typeface="Calibri"/>
              </a:rPr>
              <a:t>more</a:t>
            </a:r>
            <a:r>
              <a:rPr lang="sv-SE" b="0" dirty="0">
                <a:solidFill>
                  <a:schemeClr val="tx1"/>
                </a:solidFill>
                <a:effectLst/>
                <a:latin typeface="Calibri"/>
                <a:cs typeface="Calibri"/>
              </a:rPr>
              <a:t> </a:t>
            </a:r>
            <a:r>
              <a:rPr lang="sv-SE" b="0" err="1">
                <a:solidFill>
                  <a:schemeClr val="tx1"/>
                </a:solidFill>
                <a:effectLst/>
                <a:latin typeface="Calibri"/>
                <a:cs typeface="Calibri"/>
              </a:rPr>
              <a:t>into</a:t>
            </a:r>
            <a:r>
              <a:rPr lang="sv-SE" b="0" dirty="0">
                <a:solidFill>
                  <a:schemeClr val="tx1"/>
                </a:solidFill>
                <a:effectLst/>
                <a:latin typeface="Calibri"/>
                <a:cs typeface="Calibri"/>
              </a:rPr>
              <a:t> </a:t>
            </a:r>
            <a:r>
              <a:rPr lang="sv-SE" b="0" err="1">
                <a:solidFill>
                  <a:schemeClr val="tx1"/>
                </a:solidFill>
                <a:effectLst/>
                <a:latin typeface="Calibri"/>
                <a:cs typeface="Calibri"/>
              </a:rPr>
              <a:t>depth</a:t>
            </a:r>
            <a:r>
              <a:rPr lang="sv-SE" b="0" dirty="0">
                <a:solidFill>
                  <a:schemeClr val="tx1"/>
                </a:solidFill>
                <a:effectLst/>
                <a:latin typeface="Calibri"/>
                <a:cs typeface="Calibri"/>
              </a:rPr>
              <a:t> </a:t>
            </a:r>
            <a:r>
              <a:rPr lang="sv-SE" b="0" err="1">
                <a:solidFill>
                  <a:schemeClr val="tx1"/>
                </a:solidFill>
                <a:effectLst/>
                <a:latin typeface="Calibri"/>
                <a:cs typeface="Calibri"/>
              </a:rPr>
              <a:t>with</a:t>
            </a:r>
            <a:r>
              <a:rPr lang="sv-SE" b="0" dirty="0">
                <a:solidFill>
                  <a:schemeClr val="tx1"/>
                </a:solidFill>
                <a:effectLst/>
                <a:latin typeface="Calibri"/>
                <a:cs typeface="Calibri"/>
              </a:rPr>
              <a:t> in </a:t>
            </a:r>
            <a:r>
              <a:rPr lang="sv-SE" b="0" err="1">
                <a:solidFill>
                  <a:schemeClr val="tx1"/>
                </a:solidFill>
                <a:effectLst/>
                <a:latin typeface="Calibri"/>
                <a:cs typeface="Calibri"/>
              </a:rPr>
              <a:t>this</a:t>
            </a:r>
            <a:r>
              <a:rPr lang="sv-SE" b="0" dirty="0">
                <a:solidFill>
                  <a:schemeClr val="tx1"/>
                </a:solidFill>
                <a:effectLst/>
                <a:latin typeface="Calibri"/>
                <a:cs typeface="Calibri"/>
              </a:rPr>
              <a:t> </a:t>
            </a:r>
            <a:r>
              <a:rPr lang="sv-SE" b="0" err="1">
                <a:solidFill>
                  <a:schemeClr val="tx1"/>
                </a:solidFill>
                <a:effectLst/>
                <a:latin typeface="Calibri"/>
                <a:cs typeface="Calibri"/>
              </a:rPr>
              <a:t>lecture</a:t>
            </a:r>
            <a:endParaRPr lang="sv-SE" b="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endParaRPr lang="sv-SE" sz="240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dirty="0">
              <a:solidFill>
                <a:schemeClr val="tx1"/>
              </a:solidFill>
              <a:latin typeface="Calibri" panose="020F0502020204030204" pitchFamily="34" charset="0"/>
              <a:cs typeface="Calibri" panose="020F0502020204030204" pitchFamily="34" charset="0"/>
            </a:endParaRPr>
          </a:p>
          <a:p>
            <a:pPr lvl="1"/>
            <a:endParaRPr lang="en-GB"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06B77633-51F1-5364-C552-9D45B26D7DEC}"/>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88369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78B7433-9889-A9E8-7E33-3D816108AEF2}"/>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EC391399-50F0-48DF-4E1A-79874A4547F1}"/>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53831880-7F6E-4FD8-FA76-B505FB049A95}"/>
              </a:ext>
            </a:extLst>
          </p:cNvPr>
          <p:cNvSpPr>
            <a:spLocks noGrp="1"/>
          </p:cNvSpPr>
          <p:nvPr>
            <p:ph type="body" idx="1"/>
          </p:nvPr>
        </p:nvSpPr>
        <p:spPr>
          <a:xfrm>
            <a:off x="782075" y="1067226"/>
            <a:ext cx="10058700"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Integrating more-than-human perspectives</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When integrating more-than-human perspectives into a design process, it might be challenging to fit these perspectives into design processes that have originally evolved from a collection of user-centred design methods</a:t>
            </a:r>
            <a:r>
              <a:rPr lang="en-GB" noProof="0" dirty="0">
                <a:solidFill>
                  <a:schemeClr val="tx1"/>
                </a:solidFill>
                <a:latin typeface="Calibri" panose="020F0502020204030204" pitchFamily="34" charset="0"/>
                <a:cs typeface="Calibri" panose="020F0502020204030204" pitchFamily="34" charset="0"/>
              </a:rPr>
              <a:t>. </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noProof="0" dirty="0">
                <a:solidFill>
                  <a:schemeClr val="tx1"/>
                </a:solidFill>
                <a:latin typeface="Calibri"/>
                <a:cs typeface="Calibri"/>
              </a:rPr>
              <a:t>Even though the </a:t>
            </a:r>
            <a:r>
              <a:rPr lang="en-GB" b="1" noProof="0" dirty="0">
                <a:solidFill>
                  <a:schemeClr val="tx1"/>
                </a:solidFill>
                <a:latin typeface="Calibri"/>
                <a:cs typeface="Calibri"/>
              </a:rPr>
              <a:t>Double Diamond</a:t>
            </a:r>
            <a:r>
              <a:rPr lang="en-GB" noProof="0" dirty="0">
                <a:solidFill>
                  <a:schemeClr val="tx1"/>
                </a:solidFill>
                <a:latin typeface="Calibri"/>
                <a:cs typeface="Calibri"/>
              </a:rPr>
              <a:t>, the </a:t>
            </a:r>
            <a:r>
              <a:rPr lang="en-GB" b="1" noProof="0" dirty="0">
                <a:solidFill>
                  <a:schemeClr val="tx1"/>
                </a:solidFill>
                <a:latin typeface="Calibri"/>
                <a:cs typeface="Calibri"/>
              </a:rPr>
              <a:t>Systemic Design </a:t>
            </a:r>
            <a:r>
              <a:rPr lang="en-GB" b="1" dirty="0">
                <a:solidFill>
                  <a:schemeClr val="tx1"/>
                </a:solidFill>
                <a:latin typeface="Calibri"/>
                <a:cs typeface="Calibri"/>
              </a:rPr>
              <a:t>F</a:t>
            </a:r>
            <a:r>
              <a:rPr lang="en-GB" b="1" noProof="0" dirty="0">
                <a:solidFill>
                  <a:schemeClr val="tx1"/>
                </a:solidFill>
                <a:latin typeface="Calibri"/>
                <a:cs typeface="Calibri"/>
              </a:rPr>
              <a:t>ramework</a:t>
            </a:r>
            <a:r>
              <a:rPr lang="en-GB" noProof="0" dirty="0">
                <a:solidFill>
                  <a:schemeClr val="tx1"/>
                </a:solidFill>
                <a:latin typeface="Calibri"/>
                <a:cs typeface="Calibri"/>
              </a:rPr>
              <a:t>, and the </a:t>
            </a:r>
            <a:r>
              <a:rPr lang="en-GB" b="1" noProof="0" dirty="0">
                <a:solidFill>
                  <a:schemeClr val="tx1"/>
                </a:solidFill>
                <a:latin typeface="Calibri"/>
                <a:cs typeface="Calibri"/>
              </a:rPr>
              <a:t>Design Thinking </a:t>
            </a:r>
            <a:r>
              <a:rPr lang="en-GB" noProof="0" dirty="0">
                <a:solidFill>
                  <a:schemeClr val="tx1"/>
                </a:solidFill>
                <a:latin typeface="Calibri"/>
                <a:cs typeface="Calibri"/>
              </a:rPr>
              <a:t>models encourage iterative processes, these models are still focused on the development of a product, service or system that will enter people’s everyday lives after development and be used by humans in their everyday lives.</a:t>
            </a:r>
            <a:br>
              <a:rPr lang="en-GB" dirty="0">
                <a:solidFill>
                  <a:schemeClr val="tx1"/>
                </a:solidFill>
                <a:latin typeface="Calibri"/>
                <a:cs typeface="Calibri"/>
              </a:rPr>
            </a:br>
            <a:endParaRPr lang="en-GB" noProof="0" dirty="0">
              <a:solidFill>
                <a:schemeClr val="tx1"/>
              </a:solidFill>
              <a:latin typeface="Calibri"/>
              <a:cs typeface="Calibri"/>
            </a:endParaRPr>
          </a:p>
          <a:p>
            <a:pPr marL="114300" indent="0">
              <a:lnSpc>
                <a:spcPct val="100000"/>
              </a:lnSpc>
              <a:buNone/>
            </a:pPr>
            <a:r>
              <a:rPr lang="en-GB" noProof="0" dirty="0">
                <a:solidFill>
                  <a:srgbClr val="0013F5"/>
                </a:solidFill>
                <a:latin typeface="Calibri" panose="020F0502020204030204" pitchFamily="34" charset="0"/>
                <a:cs typeface="Calibri" panose="020F0502020204030204" pitchFamily="34" charset="0"/>
              </a:rPr>
              <a:t>When designing with and for more-than-humans, things are not so simple. Different kinds of expertise need to be accounted for and integrated into the design process, allowing for interdisciplinary methods and processes to be embedded into a design process.</a:t>
            </a: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0E9EFEF2-ED7F-99E3-5DA2-E812CD6EF7A3}"/>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13203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1A67ABA-E54F-AD1E-2CF9-BF4EBE3B92D0}"/>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7060E450-A58D-8FA9-92FB-361C75FDE7FD}"/>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D39A3C0D-71DA-12EA-FA0A-10F158B027CA}"/>
              </a:ext>
            </a:extLst>
          </p:cNvPr>
          <p:cNvSpPr>
            <a:spLocks noGrp="1"/>
          </p:cNvSpPr>
          <p:nvPr>
            <p:ph type="body" idx="1"/>
          </p:nvPr>
        </p:nvSpPr>
        <p:spPr>
          <a:xfrm>
            <a:off x="782075" y="1067226"/>
            <a:ext cx="10058700"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Integrating more-than-human perspectives</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Designers might need to consult with experts over several rounds to ensure that knowledge about specific more-than-humans are taking into consideration. Some of these experts could be, but are not limited to:</a:t>
            </a:r>
          </a:p>
          <a:p>
            <a:pPr>
              <a:lnSpc>
                <a:spcPct val="100000"/>
              </a:lnSpc>
            </a:pPr>
            <a:r>
              <a:rPr lang="en-GB" dirty="0">
                <a:solidFill>
                  <a:schemeClr val="tx1"/>
                </a:solidFill>
                <a:latin typeface="Calibri"/>
                <a:cs typeface="Calibri"/>
              </a:rPr>
              <a:t>Biologists, zoologists, botanists</a:t>
            </a:r>
          </a:p>
          <a:p>
            <a:pPr>
              <a:lnSpc>
                <a:spcPct val="100000"/>
              </a:lnSpc>
            </a:pPr>
            <a:r>
              <a:rPr lang="en-GB" dirty="0">
                <a:solidFill>
                  <a:schemeClr val="tx1"/>
                </a:solidFill>
                <a:latin typeface="Calibri"/>
                <a:cs typeface="Calibri"/>
              </a:rPr>
              <a:t>Environmental scientists</a:t>
            </a:r>
          </a:p>
          <a:p>
            <a:pPr>
              <a:lnSpc>
                <a:spcPct val="100000"/>
              </a:lnSpc>
            </a:pPr>
            <a:r>
              <a:rPr lang="en-GB" dirty="0">
                <a:solidFill>
                  <a:schemeClr val="tx1"/>
                </a:solidFill>
                <a:latin typeface="Calibri"/>
                <a:cs typeface="Calibri"/>
              </a:rPr>
              <a:t>Landscape architects, architects, and city planners</a:t>
            </a:r>
          </a:p>
          <a:p>
            <a:pPr>
              <a:lnSpc>
                <a:spcPct val="100000"/>
              </a:lnSpc>
            </a:pPr>
            <a:r>
              <a:rPr lang="en-GB" dirty="0">
                <a:solidFill>
                  <a:schemeClr val="tx1"/>
                </a:solidFill>
                <a:latin typeface="Calibri"/>
                <a:cs typeface="Calibri"/>
              </a:rPr>
              <a:t>Stakeholders that interact with specific more-than-humans regularly such as farmers, fishermen, </a:t>
            </a:r>
            <a:r>
              <a:rPr lang="en-GB">
                <a:solidFill>
                  <a:schemeClr val="tx1"/>
                </a:solidFill>
                <a:latin typeface="Calibri"/>
                <a:cs typeface="Calibri"/>
              </a:rPr>
              <a:t>Indigenous peoples… citizens living near specific more-than-humans that are part of their everyday </a:t>
            </a:r>
            <a:r>
              <a:rPr lang="en-GB" dirty="0">
                <a:solidFill>
                  <a:schemeClr val="tx1"/>
                </a:solidFill>
                <a:latin typeface="Calibri"/>
                <a:cs typeface="Calibri"/>
              </a:rPr>
              <a:t>lives.</a:t>
            </a:r>
          </a:p>
          <a:p>
            <a:pPr>
              <a:lnSpc>
                <a:spcPct val="100000"/>
              </a:lnSpc>
            </a:pPr>
            <a:r>
              <a:rPr lang="en-GB" dirty="0">
                <a:solidFill>
                  <a:schemeClr val="tx1"/>
                </a:solidFill>
                <a:latin typeface="Calibri" panose="020F0502020204030204" pitchFamily="34" charset="0"/>
                <a:cs typeface="Calibri" panose="020F0502020204030204" pitchFamily="34" charset="0"/>
              </a:rPr>
              <a:t>If we design with and for technological more-than-humans, engineers, mathematicians, and other people with technical expertise need to be consulted.</a:t>
            </a:r>
          </a:p>
          <a:p>
            <a:pPr>
              <a:lnSpc>
                <a:spcPct val="100000"/>
              </a:lnSpc>
            </a:pPr>
            <a:endParaRPr lang="en-GB"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7FB41488-8DB7-E4C7-71DC-D777D0497F07}"/>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47151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82075" y="1067226"/>
            <a:ext cx="10058700" cy="4351200"/>
          </a:xfrm>
        </p:spPr>
        <p:txBody>
          <a:bodyPr/>
          <a:lstStyle/>
          <a:p>
            <a:pPr marL="114300" indent="0">
              <a:buNone/>
            </a:pPr>
            <a:r>
              <a:rPr lang="sv-SE" sz="3600" dirty="0">
                <a:solidFill>
                  <a:schemeClr val="tx1"/>
                </a:solidFill>
                <a:latin typeface="Calibri" panose="020F0502020204030204" pitchFamily="34" charset="0"/>
                <a:cs typeface="Calibri" panose="020F0502020204030204" pitchFamily="34" charset="0"/>
              </a:rPr>
              <a:t>Double Diamond</a:t>
            </a:r>
            <a:endParaRPr lang="sv-SE" b="0" i="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sz="2400" dirty="0">
                <a:solidFill>
                  <a:schemeClr val="tx1"/>
                </a:solidFill>
                <a:latin typeface="Calibri" panose="020F0502020204030204" pitchFamily="34" charset="0"/>
                <a:cs typeface="Calibri" panose="020F0502020204030204" pitchFamily="34" charset="0"/>
              </a:rPr>
              <a:t>…</a:t>
            </a:r>
          </a:p>
          <a:p>
            <a:pPr lvl="1"/>
            <a:endParaRPr lang="en-GB"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B369DA9A-9C76-1796-305D-D90421DA8759}"/>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2" name="Bildobjekt 1">
            <a:extLst>
              <a:ext uri="{FF2B5EF4-FFF2-40B4-BE49-F238E27FC236}">
                <a16:creationId xmlns:a16="http://schemas.microsoft.com/office/drawing/2014/main" id="{61E97261-3A8B-6AB3-E32A-89A40B17D1EF}"/>
              </a:ext>
            </a:extLst>
          </p:cNvPr>
          <p:cNvPicPr>
            <a:picLocks noChangeAspect="1"/>
          </p:cNvPicPr>
          <p:nvPr/>
        </p:nvPicPr>
        <p:blipFill>
          <a:blip r:embed="rId4"/>
          <a:stretch>
            <a:fillRect/>
          </a:stretch>
        </p:blipFill>
        <p:spPr>
          <a:xfrm>
            <a:off x="514814" y="0"/>
            <a:ext cx="11162371" cy="6837736"/>
          </a:xfrm>
          <a:prstGeom prst="rect">
            <a:avLst/>
          </a:prstGeom>
        </p:spPr>
      </p:pic>
    </p:spTree>
    <p:extLst>
      <p:ext uri="{BB962C8B-B14F-4D97-AF65-F5344CB8AC3E}">
        <p14:creationId xmlns:p14="http://schemas.microsoft.com/office/powerpoint/2010/main" val="349609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796ED07D-1B68-B059-1C99-209FC603257E}"/>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235F5474-2BD3-8DF4-A258-448AF78BBDE8}"/>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926CFB53-6196-8819-AA90-B24C258BA45B}"/>
              </a:ext>
            </a:extLst>
          </p:cNvPr>
          <p:cNvSpPr>
            <a:spLocks noGrp="1"/>
          </p:cNvSpPr>
          <p:nvPr>
            <p:ph type="body" idx="1"/>
          </p:nvPr>
        </p:nvSpPr>
        <p:spPr>
          <a:xfrm>
            <a:off x="782075" y="1067226"/>
            <a:ext cx="10058700" cy="4351200"/>
          </a:xfrm>
        </p:spPr>
        <p:txBody>
          <a:bodyPr/>
          <a:lstStyle/>
          <a:p>
            <a:pPr marL="114300" indent="0">
              <a:buNone/>
            </a:pPr>
            <a:r>
              <a:rPr lang="en-GB" sz="3600" noProof="0" dirty="0">
                <a:solidFill>
                  <a:schemeClr val="tx1"/>
                </a:solidFill>
                <a:latin typeface="Calibri" panose="020F0502020204030204" pitchFamily="34" charset="0"/>
                <a:cs typeface="Calibri" panose="020F0502020204030204" pitchFamily="34" charset="0"/>
              </a:rPr>
              <a:t>Double Diamond</a:t>
            </a:r>
          </a:p>
          <a:p>
            <a:pPr marL="114300" indent="0">
              <a:buNone/>
            </a:pPr>
            <a:endParaRPr lang="en-GB" b="0" i="0" noProof="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Characteristic for this model are the four phases: </a:t>
            </a:r>
            <a:r>
              <a:rPr lang="en-GB" b="1" i="0" noProof="0" dirty="0">
                <a:solidFill>
                  <a:schemeClr val="tx1"/>
                </a:solidFill>
                <a:effectLst/>
                <a:latin typeface="Calibri" panose="020F0502020204030204" pitchFamily="34" charset="0"/>
                <a:cs typeface="Calibri" panose="020F0502020204030204" pitchFamily="34" charset="0"/>
              </a:rPr>
              <a:t>discover</a:t>
            </a:r>
            <a:r>
              <a:rPr lang="en-GB" b="0" i="0" noProof="0" dirty="0">
                <a:solidFill>
                  <a:schemeClr val="tx1"/>
                </a:solidFill>
                <a:effectLst/>
                <a:latin typeface="Calibri" panose="020F0502020204030204" pitchFamily="34" charset="0"/>
                <a:cs typeface="Calibri" panose="020F0502020204030204" pitchFamily="34" charset="0"/>
              </a:rPr>
              <a:t>, </a:t>
            </a:r>
            <a:r>
              <a:rPr lang="en-GB" b="1" i="0" noProof="0" dirty="0">
                <a:solidFill>
                  <a:schemeClr val="tx1"/>
                </a:solidFill>
                <a:effectLst/>
                <a:latin typeface="Calibri" panose="020F0502020204030204" pitchFamily="34" charset="0"/>
                <a:cs typeface="Calibri" panose="020F0502020204030204" pitchFamily="34" charset="0"/>
              </a:rPr>
              <a:t>define</a:t>
            </a:r>
            <a:r>
              <a:rPr lang="en-GB" b="0" i="0" noProof="0" dirty="0">
                <a:solidFill>
                  <a:schemeClr val="tx1"/>
                </a:solidFill>
                <a:effectLst/>
                <a:latin typeface="Calibri" panose="020F0502020204030204" pitchFamily="34" charset="0"/>
                <a:cs typeface="Calibri" panose="020F0502020204030204" pitchFamily="34" charset="0"/>
              </a:rPr>
              <a:t>, </a:t>
            </a:r>
            <a:r>
              <a:rPr lang="en-GB" b="1" i="0" noProof="0" dirty="0">
                <a:solidFill>
                  <a:schemeClr val="tx1"/>
                </a:solidFill>
                <a:effectLst/>
                <a:latin typeface="Calibri" panose="020F0502020204030204" pitchFamily="34" charset="0"/>
                <a:cs typeface="Calibri" panose="020F0502020204030204" pitchFamily="34" charset="0"/>
              </a:rPr>
              <a:t>develop</a:t>
            </a:r>
            <a:r>
              <a:rPr lang="en-GB" b="0" i="0" noProof="0" dirty="0">
                <a:solidFill>
                  <a:schemeClr val="tx1"/>
                </a:solidFill>
                <a:effectLst/>
                <a:latin typeface="Calibri" panose="020F0502020204030204" pitchFamily="34" charset="0"/>
                <a:cs typeface="Calibri" panose="020F0502020204030204" pitchFamily="34" charset="0"/>
              </a:rPr>
              <a:t>, </a:t>
            </a:r>
            <a:r>
              <a:rPr lang="en-GB" b="1" i="0" noProof="0" dirty="0">
                <a:solidFill>
                  <a:schemeClr val="tx1"/>
                </a:solidFill>
                <a:effectLst/>
                <a:latin typeface="Calibri" panose="020F0502020204030204" pitchFamily="34" charset="0"/>
                <a:cs typeface="Calibri" panose="020F0502020204030204" pitchFamily="34" charset="0"/>
              </a:rPr>
              <a:t>deliver</a:t>
            </a:r>
            <a:r>
              <a:rPr lang="en-GB" i="0" noProof="0" dirty="0">
                <a:solidFill>
                  <a:schemeClr val="tx1"/>
                </a:solidFill>
                <a:effectLst/>
                <a:latin typeface="Calibri" panose="020F0502020204030204" pitchFamily="34" charset="0"/>
                <a:cs typeface="Calibri" panose="020F0502020204030204" pitchFamily="34" charset="0"/>
              </a:rPr>
              <a:t>.</a:t>
            </a:r>
          </a:p>
          <a:p>
            <a:pPr marL="114300" indent="0">
              <a:lnSpc>
                <a:spcPct val="100000"/>
              </a:lnSpc>
              <a:buNone/>
            </a:pPr>
            <a:endParaRPr lang="en-GB"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i="0" noProof="0" dirty="0">
                <a:solidFill>
                  <a:srgbClr val="0013F5"/>
                </a:solidFill>
                <a:effectLst/>
                <a:latin typeface="Calibri" panose="020F0502020204030204" pitchFamily="34" charset="0"/>
                <a:cs typeface="Calibri" panose="020F0502020204030204" pitchFamily="34" charset="0"/>
              </a:rPr>
              <a:t>… but how might we take interdisciplinary perspectives and approaches into account and integrate them with the double diamond? What processes do for example biologists have, and how might they fit into or run in parallel with the double diamond?</a:t>
            </a:r>
          </a:p>
          <a:p>
            <a:pPr marL="114300" indent="0">
              <a:lnSpc>
                <a:spcPct val="100000"/>
              </a:lnSpc>
              <a:buNone/>
            </a:pPr>
            <a:endParaRPr lang="en-GB" b="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r>
              <a:rPr lang="en-GB" b="0" i="0" noProof="0" dirty="0">
                <a:solidFill>
                  <a:schemeClr val="tx1"/>
                </a:solidFill>
                <a:effectLst/>
                <a:latin typeface="Calibri" panose="020F0502020204030204" pitchFamily="34" charset="0"/>
                <a:cs typeface="Calibri" panose="020F0502020204030204" pitchFamily="34" charset="0"/>
              </a:rPr>
              <a:t>   </a:t>
            </a:r>
            <a:endParaRPr lang="en-GB" sz="2400" noProof="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en-GB" sz="2400" noProof="0" dirty="0">
              <a:solidFill>
                <a:schemeClr val="tx1"/>
              </a:solidFill>
              <a:latin typeface="Calibri" panose="020F0502020204030204" pitchFamily="34" charset="0"/>
              <a:cs typeface="Calibri" panose="020F0502020204030204" pitchFamily="34" charset="0"/>
            </a:endParaRPr>
          </a:p>
          <a:p>
            <a:pPr lvl="1"/>
            <a:endParaRPr lang="en-GB" noProof="0"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33AC2C1F-88CB-D47C-3582-BE4794598D28}"/>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74509210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957828b-1830-42c5-a4eb-4d442edbbb52" xsi:nil="true"/>
    <lcf76f155ced4ddcb4097134ff3c332f xmlns="20db1d7e-016f-4183-8f2d-c936cae0deb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F13A438EEDB8945B82220F2155C6630" ma:contentTypeVersion="15" ma:contentTypeDescription="Opret et nyt dokument." ma:contentTypeScope="" ma:versionID="3adc257fdfa51378e37f9dc49d3dafeb">
  <xsd:schema xmlns:xsd="http://www.w3.org/2001/XMLSchema" xmlns:xs="http://www.w3.org/2001/XMLSchema" xmlns:p="http://schemas.microsoft.com/office/2006/metadata/properties" xmlns:ns2="20db1d7e-016f-4183-8f2d-c936cae0deb6" xmlns:ns3="4957828b-1830-42c5-a4eb-4d442edbbb52" targetNamespace="http://schemas.microsoft.com/office/2006/metadata/properties" ma:root="true" ma:fieldsID="503c7aa3f5152ebd512396ca6f21824e" ns2:_="" ns3:_="">
    <xsd:import namespace="20db1d7e-016f-4183-8f2d-c936cae0deb6"/>
    <xsd:import namespace="4957828b-1830-42c5-a4eb-4d442edbbb5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db1d7e-016f-4183-8f2d-c936cae0d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5cd08861-88c0-49b2-8510-903f698cfa7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57828b-1830-42c5-a4eb-4d442edbbb5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d4c56d4-e1e0-4245-a429-f613676a2a34}" ma:internalName="TaxCatchAll" ma:showField="CatchAllData" ma:web="4957828b-1830-42c5-a4eb-4d442edbbb5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9FAF89-8C28-4A93-A6C4-CE45B25B3D79}">
  <ds:schemaRefs>
    <ds:schemaRef ds:uri="http://schemas.microsoft.com/sharepoint/v3/contenttype/forms"/>
  </ds:schemaRefs>
</ds:datastoreItem>
</file>

<file path=customXml/itemProps2.xml><?xml version="1.0" encoding="utf-8"?>
<ds:datastoreItem xmlns:ds="http://schemas.openxmlformats.org/officeDocument/2006/customXml" ds:itemID="{E44C306E-81B2-4547-BC99-636C74DF0F9D}">
  <ds:schemaRefs>
    <ds:schemaRef ds:uri="20db1d7e-016f-4183-8f2d-c936cae0deb6"/>
    <ds:schemaRef ds:uri="4957828b-1830-42c5-a4eb-4d442edbbb5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AE0F283-6FDE-42B7-9C72-19D671CB6A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db1d7e-016f-4183-8f2d-c936cae0deb6"/>
    <ds:schemaRef ds:uri="4957828b-1830-42c5-a4eb-4d442edbb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429</TotalTime>
  <Words>2132</Words>
  <Application>Microsoft Office PowerPoint</Application>
  <PresentationFormat>Widescreen</PresentationFormat>
  <Paragraphs>214</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Simple Light</vt:lpstr>
      <vt:lpstr>PowerPoint Presentation</vt:lpstr>
      <vt:lpstr>PowerPoint Presentation</vt:lpstr>
      <vt:lpstr>Outline/Content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Anne-Marie Hansen</cp:lastModifiedBy>
  <cp:revision>241</cp:revision>
  <dcterms:modified xsi:type="dcterms:W3CDTF">2025-05-13T13:35:23Z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0x010100FF13A438EEDB8945B82220F2155C6630</vt:lpwstr>
  </property>
  <property fmtid="{D5CDD505-2E9C-101B-9397-08002B2CF9AE}" pid="3" name="MediaServiceImageTags">
    <vt:lpwstr/>
  </property>
</Properties>
</file>