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VD5izWXmKo?si=j5OC7OG8ce4JvoR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youtu.be/v6ubvEJ3KGM?si=qOQNAryUz6x8jwLP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>
                <a:hlinkClick r:id="rId3"/>
              </a:rPr>
              <a:t>https://youtu.be/XVD5izWXmKo?si=j5OC7OG8ce4JvoRn</a:t>
            </a:r>
            <a:endParaRPr lang="nl-NL"/>
          </a:p>
          <a:p>
            <a:pPr lvl="1"/>
            <a:r>
              <a:rPr lang="nl-NL"/>
              <a:t>Short &amp; </a:t>
            </a:r>
            <a:r>
              <a:rPr lang="nl-NL" err="1"/>
              <a:t>explains</a:t>
            </a:r>
            <a:r>
              <a:rPr lang="nl-NL"/>
              <a:t> </a:t>
            </a:r>
            <a:r>
              <a:rPr lang="nl-NL" err="1"/>
              <a:t>interdependence</a:t>
            </a:r>
            <a:r>
              <a:rPr lang="nl-NL"/>
              <a:t> well</a:t>
            </a:r>
          </a:p>
          <a:p>
            <a:pPr lvl="1"/>
            <a:endParaRPr lang="nl-NL"/>
          </a:p>
          <a:p>
            <a:r>
              <a:rPr lang="nl-NL">
                <a:hlinkClick r:id="rId4"/>
              </a:rPr>
              <a:t>https://youtu.be/v6ubvEJ3KGM?si=qOQNAryUz6x8jwLP</a:t>
            </a:r>
            <a:endParaRPr lang="nl-NL"/>
          </a:p>
          <a:p>
            <a:pPr lvl="1"/>
            <a:r>
              <a:rPr lang="nl-NL"/>
              <a:t>Crash course (10 minutes), </a:t>
            </a:r>
            <a:r>
              <a:rPr lang="nl-NL" err="1"/>
              <a:t>explains</a:t>
            </a:r>
            <a:r>
              <a:rPr lang="nl-NL"/>
              <a:t> </a:t>
            </a:r>
            <a:r>
              <a:rPr lang="nl-NL" err="1"/>
              <a:t>possible</a:t>
            </a:r>
            <a:r>
              <a:rPr lang="nl-NL"/>
              <a:t> relations, </a:t>
            </a:r>
            <a:r>
              <a:rPr lang="nl-NL" err="1"/>
              <a:t>textual</a:t>
            </a:r>
            <a:r>
              <a:rPr lang="nl-NL"/>
              <a:t>, </a:t>
            </a:r>
            <a:r>
              <a:rPr lang="nl-NL" err="1"/>
              <a:t>explains</a:t>
            </a:r>
            <a:r>
              <a:rPr lang="nl-NL"/>
              <a:t> </a:t>
            </a:r>
            <a:r>
              <a:rPr lang="nl-NL" err="1"/>
              <a:t>endlessness</a:t>
            </a:r>
            <a:r>
              <a:rPr lang="nl-NL"/>
              <a:t> well, more </a:t>
            </a:r>
            <a:r>
              <a:rPr lang="nl-NL" err="1"/>
              <a:t>academic</a:t>
            </a:r>
            <a:r>
              <a:rPr lang="nl-NL"/>
              <a:t> level. </a:t>
            </a:r>
            <a:r>
              <a:rPr lang="nl-NL" err="1"/>
              <a:t>Talks</a:t>
            </a:r>
            <a:r>
              <a:rPr lang="nl-NL"/>
              <a:t> </a:t>
            </a:r>
            <a:r>
              <a:rPr lang="nl-NL" err="1"/>
              <a:t>about</a:t>
            </a:r>
            <a:r>
              <a:rPr lang="nl-NL"/>
              <a:t> </a:t>
            </a:r>
            <a:r>
              <a:rPr lang="nl-NL" err="1"/>
              <a:t>toxins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polution</a:t>
            </a:r>
            <a:r>
              <a:rPr lang="nl-NL"/>
              <a:t>.</a:t>
            </a:r>
          </a:p>
          <a:p>
            <a:pPr lvl="1"/>
            <a:endParaRPr lang="nl-NL"/>
          </a:p>
          <a:p>
            <a:endParaRPr lang="LID4096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BA97-2DA5-4419-AEF4-4603E6A5C0B1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1653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3130145"/>
      </p:ext>
    </p:extLst>
  </p:cSld>
  <p:clrMapOvr>
    <a:masterClrMapping/>
  </p:clrMapOvr>
</p:note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ova.uni.mau.s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272575" y="1699612"/>
            <a:ext cx="11620500" cy="41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E0C358F-F65F-E242-ACE6-4D3E98081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875" y="1028247"/>
            <a:ext cx="10960100" cy="4351200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endParaRPr lang="sv-SE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sv-SE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sv-SE" b="0" i="0" dirty="0" err="1">
                <a:solidFill>
                  <a:schemeClr val="tx1"/>
                </a:solidFill>
                <a:effectLst/>
                <a:latin typeface="Calibri"/>
                <a:cs typeface="Calibri"/>
              </a:rPr>
              <a:t>This</a:t>
            </a:r>
            <a:r>
              <a:rPr lang="sv-SE" b="0" i="0" dirty="0">
                <a:solidFill>
                  <a:schemeClr val="tx1"/>
                </a:solidFill>
                <a:effectLst/>
                <a:latin typeface="Calibri"/>
                <a:cs typeface="Calibri"/>
              </a:rPr>
              <a:t> </a:t>
            </a:r>
            <a:r>
              <a:rPr lang="sv-SE" b="0" i="0" dirty="0" err="1">
                <a:solidFill>
                  <a:schemeClr val="tx1"/>
                </a:solidFill>
                <a:effectLst/>
                <a:latin typeface="Calibri"/>
                <a:cs typeface="Calibri"/>
              </a:rPr>
              <a:t>teaching</a:t>
            </a:r>
            <a:r>
              <a:rPr lang="sv-SE" b="0" i="0" dirty="0">
                <a:solidFill>
                  <a:schemeClr val="tx1"/>
                </a:solidFill>
                <a:effectLst/>
                <a:latin typeface="Calibri"/>
                <a:cs typeface="Calibri"/>
              </a:rPr>
              <a:t> </a:t>
            </a:r>
            <a:r>
              <a:rPr lang="sv-SE" b="0" i="0" dirty="0" err="1">
                <a:solidFill>
                  <a:schemeClr val="tx1"/>
                </a:solidFill>
                <a:effectLst/>
                <a:latin typeface="Calibri"/>
                <a:cs typeface="Calibri"/>
              </a:rPr>
              <a:t>activity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Calibri"/>
                <a:cs typeface="Calibri"/>
              </a:rPr>
              <a:t>was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Calibri"/>
                <a:cs typeface="Calibri"/>
              </a:rPr>
              <a:t>developed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</a:rPr>
              <a:t> as part </a:t>
            </a:r>
            <a:r>
              <a:rPr lang="sv-SE" dirty="0" err="1">
                <a:solidFill>
                  <a:schemeClr val="tx1"/>
                </a:solidFill>
                <a:latin typeface="Calibri"/>
                <a:cs typeface="Calibri"/>
              </a:rPr>
              <a:t>of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</a:rPr>
              <a:t> the MOVA </a:t>
            </a:r>
            <a:r>
              <a:rPr lang="sv-SE" dirty="0" err="1">
                <a:solidFill>
                  <a:schemeClr val="tx1"/>
                </a:solidFill>
                <a:latin typeface="Calibri"/>
                <a:cs typeface="Calibri"/>
              </a:rPr>
              <a:t>project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</a:rPr>
              <a:t> co-</a:t>
            </a:r>
            <a:r>
              <a:rPr lang="sv-SE" dirty="0" err="1">
                <a:solidFill>
                  <a:schemeClr val="tx1"/>
                </a:solidFill>
                <a:latin typeface="Calibri"/>
                <a:cs typeface="Calibri"/>
              </a:rPr>
              <a:t>funded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</a:rPr>
              <a:t> by the </a:t>
            </a:r>
            <a:r>
              <a:rPr lang="sv-SE" dirty="0" err="1">
                <a:solidFill>
                  <a:schemeClr val="tx1"/>
                </a:solidFill>
                <a:latin typeface="Calibri"/>
                <a:cs typeface="Calibri"/>
              </a:rPr>
              <a:t>European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</a:rPr>
              <a:t> Union. </a:t>
            </a:r>
            <a:r>
              <a:rPr lang="sv-SE" dirty="0">
                <a:solidFill>
                  <a:schemeClr val="tx1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https://mova.uni.mau.se/</a:t>
            </a:r>
            <a:endParaRPr lang="sv-SE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14300" indent="0">
              <a:buNone/>
            </a:pPr>
            <a:endParaRPr lang="en-GB" sz="2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8BF4586-C96B-8727-94C4-75F524140D35}"/>
              </a:ext>
            </a:extLst>
          </p:cNvPr>
          <p:cNvSpPr txBox="1"/>
          <p:nvPr/>
        </p:nvSpPr>
        <p:spPr>
          <a:xfrm>
            <a:off x="768826" y="5827643"/>
            <a:ext cx="1112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Disclaimer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Funded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by the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Union.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Views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opinions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expressed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however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those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author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(s)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do not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necessarily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those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Union or the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Culture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Executive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Agency (EACEA).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Neither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Union nor EACEA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held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responsible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sv-SE" sz="1200" b="0" i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sv-SE" sz="12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Bildobjekt 7" descr="En bild som visar skärmbild, Electric blue, Teckensnitt, Majorelleblå&#10;&#10;Automatiskt genererad beskrivning">
            <a:extLst>
              <a:ext uri="{FF2B5EF4-FFF2-40B4-BE49-F238E27FC236}">
                <a16:creationId xmlns:a16="http://schemas.microsoft.com/office/drawing/2014/main" id="{3507B513-DB5F-51C2-86B0-5806EB90C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435" y="3205638"/>
            <a:ext cx="5501131" cy="1224951"/>
          </a:xfrm>
          <a:prstGeom prst="rect">
            <a:avLst/>
          </a:prstGeom>
        </p:spPr>
      </p:pic>
      <p:pic>
        <p:nvPicPr>
          <p:cNvPr id="6" name="Bildobjekt 5" descr="En bild som visar Färggrann, konst, siluett&#10;&#10;Automatiskt genererad beskrivning">
            <a:extLst>
              <a:ext uri="{FF2B5EF4-FFF2-40B4-BE49-F238E27FC236}">
                <a16:creationId xmlns:a16="http://schemas.microsoft.com/office/drawing/2014/main" id="{CA81504A-1A3C-7F79-8086-08EAFB719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846" y="123664"/>
            <a:ext cx="1506392" cy="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62338"/>
      </p:ext>
    </p:extLst>
  </p:cSld>
  <p:clrMapOvr>
    <a:masterClrMapping/>
  </p:clrMapOvr>
</p:sld>
</file>