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263" r:id="rId5"/>
    <p:sldId id="278" r:id="rId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256463-9DE1-49C2-216C-FBFE8314CFB2}" v="7" dt="2025-01-30T11:55:56.2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94"/>
  </p:normalViewPr>
  <p:slideViewPr>
    <p:cSldViewPr snapToGrid="0">
      <p:cViewPr>
        <p:scale>
          <a:sx n="100" d="100"/>
          <a:sy n="100" d="100"/>
        </p:scale>
        <p:origin x="1240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sabet M. Nilsson" userId="S::elisabet.nilsson_mau.se#ext#@aarhusuniversitet.onmicrosoft.com::595ef072-bd51-4511-937f-ed0b1e939d37" providerId="AD" clId="Web-{E1C45797-F998-BF71-BBF8-E01A017687BE}"/>
    <pc:docChg chg="modSld">
      <pc:chgData name="Elisabet M. Nilsson" userId="S::elisabet.nilsson_mau.se#ext#@aarhusuniversitet.onmicrosoft.com::595ef072-bd51-4511-937f-ed0b1e939d37" providerId="AD" clId="Web-{E1C45797-F998-BF71-BBF8-E01A017687BE}" dt="2024-06-13T10:34:32.150" v="17"/>
      <pc:docMkLst>
        <pc:docMk/>
      </pc:docMkLst>
      <pc:sldChg chg="addSp delSp modSp">
        <pc:chgData name="Elisabet M. Nilsson" userId="S::elisabet.nilsson_mau.se#ext#@aarhusuniversitet.onmicrosoft.com::595ef072-bd51-4511-937f-ed0b1e939d37" providerId="AD" clId="Web-{E1C45797-F998-BF71-BBF8-E01A017687BE}" dt="2024-06-13T10:34:25.135" v="13"/>
        <pc:sldMkLst>
          <pc:docMk/>
          <pc:sldMk cId="0" sldId="263"/>
        </pc:sldMkLst>
      </pc:sldChg>
      <pc:sldChg chg="addSp delSp modSp">
        <pc:chgData name="Elisabet M. Nilsson" userId="S::elisabet.nilsson_mau.se#ext#@aarhusuniversitet.onmicrosoft.com::595ef072-bd51-4511-937f-ed0b1e939d37" providerId="AD" clId="Web-{E1C45797-F998-BF71-BBF8-E01A017687BE}" dt="2024-06-13T10:34:32.150" v="17"/>
        <pc:sldMkLst>
          <pc:docMk/>
          <pc:sldMk cId="2685662338" sldId="278"/>
        </pc:sldMkLst>
      </pc:sldChg>
    </pc:docChg>
  </pc:docChgLst>
  <pc:docChgLst>
    <pc:chgData name="Elisabet M. Nilsson" userId="S::elisabet.nilsson_mau.se#ext#@aarhusuniversitet.onmicrosoft.com::595ef072-bd51-4511-937f-ed0b1e939d37" providerId="AD" clId="Web-{BA256463-9DE1-49C2-216C-FBFE8314CFB2}"/>
    <pc:docChg chg="modSld">
      <pc:chgData name="Elisabet M. Nilsson" userId="S::elisabet.nilsson_mau.se#ext#@aarhusuniversitet.onmicrosoft.com::595ef072-bd51-4511-937f-ed0b1e939d37" providerId="AD" clId="Web-{BA256463-9DE1-49C2-216C-FBFE8314CFB2}" dt="2025-01-30T11:55:55.951" v="4" actId="20577"/>
      <pc:docMkLst>
        <pc:docMk/>
      </pc:docMkLst>
      <pc:sldChg chg="delSp modSp">
        <pc:chgData name="Elisabet M. Nilsson" userId="S::elisabet.nilsson_mau.se#ext#@aarhusuniversitet.onmicrosoft.com::595ef072-bd51-4511-937f-ed0b1e939d37" providerId="AD" clId="Web-{BA256463-9DE1-49C2-216C-FBFE8314CFB2}" dt="2025-01-30T11:55:55.951" v="4" actId="20577"/>
        <pc:sldMkLst>
          <pc:docMk/>
          <pc:sldMk cId="0" sldId="263"/>
        </pc:sldMkLst>
        <pc:spChg chg="mod">
          <ac:chgData name="Elisabet M. Nilsson" userId="S::elisabet.nilsson_mau.se#ext#@aarhusuniversitet.onmicrosoft.com::595ef072-bd51-4511-937f-ed0b1e939d37" providerId="AD" clId="Web-{BA256463-9DE1-49C2-216C-FBFE8314CFB2}" dt="2025-01-30T11:55:55.951" v="4" actId="20577"/>
          <ac:spMkLst>
            <pc:docMk/>
            <pc:sldMk cId="0" sldId="263"/>
            <ac:spMk id="108" creationId="{00000000-0000-0000-0000-000000000000}"/>
          </ac:spMkLst>
        </pc:spChg>
        <pc:picChg chg="del">
          <ac:chgData name="Elisabet M. Nilsson" userId="S::elisabet.nilsson_mau.se#ext#@aarhusuniversitet.onmicrosoft.com::595ef072-bd51-4511-937f-ed0b1e939d37" providerId="AD" clId="Web-{BA256463-9DE1-49C2-216C-FBFE8314CFB2}" dt="2025-01-30T11:55:41.201" v="0"/>
          <ac:picMkLst>
            <pc:docMk/>
            <pc:sldMk cId="0" sldId="263"/>
            <ac:picMk id="4" creationId="{1EC7226C-00C8-E6B6-14E3-6539440FF353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AAE59A-7347-454A-8201-A1F7B4CFC6C8}" type="datetimeFigureOut">
              <a:rPr lang="en-GB" smtClean="0"/>
              <a:t>30/01/2025</a:t>
            </a:fld>
            <a:endParaRPr lang="en-GB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BE3652-233E-D946-A109-886076069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6091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2616478340b_0_1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3" name="Google Shape;103;g2616478340b_0_1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l"/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method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consist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formulating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value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need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hierarchy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three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levels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b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sv-SE" sz="12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1) the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stakeholder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value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need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previously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identified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),</a:t>
            </a:r>
          </a:p>
          <a:p>
            <a:pPr algn="l"/>
            <a:endParaRPr lang="sv-SE" sz="12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2) the design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objectives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and (the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goals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the design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aims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reach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),</a:t>
            </a:r>
            <a:b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sv-SE" sz="12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3) the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specific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design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requirements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(a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statement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about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an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intended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product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specifies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it is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expected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to do or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how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it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will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perform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). </a:t>
            </a:r>
          </a:p>
          <a:p>
            <a:pPr algn="l"/>
            <a:endParaRPr lang="sv-SE" sz="12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By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constructing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value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need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hierarchy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the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identified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values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needs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are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systematically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translated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into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design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requirements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and the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value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judgments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and design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decisions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involved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become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explicit and transparent.</a:t>
            </a:r>
          </a:p>
          <a:p>
            <a:pPr algn="l"/>
            <a:endParaRPr lang="sv-SE" sz="12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Value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judgment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is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defined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here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as the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designer’s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opinion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about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whether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something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is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good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or bad, right or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wrong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l"/>
            <a:endParaRPr lang="sv-SE" sz="12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Making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these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judgments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explicit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allows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for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critical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reflection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upon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the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translations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made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is,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how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particular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value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has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been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translated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into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design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requirements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l"/>
            <a:endParaRPr lang="sv-SE" sz="12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values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hierarchy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makes the design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choices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and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especially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the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implied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value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judgments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more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transparent to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other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stakeholders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which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is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important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because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design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usually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impacts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on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others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besides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the</a:t>
            </a:r>
          </a:p>
          <a:p>
            <a:pPr algn="l"/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designers.</a:t>
            </a:r>
          </a:p>
          <a:p>
            <a:pPr algn="l"/>
            <a:endParaRPr lang="sv-SE" sz="12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This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enables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the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debate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among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the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stakeholders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involved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l"/>
            <a:endParaRPr lang="sv-SE" sz="12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value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need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hierarchy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may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be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helpful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pinpointing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exactly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where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there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is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disagreement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about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the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specification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values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in design.</a:t>
            </a:r>
          </a:p>
          <a:p>
            <a:pPr algn="l"/>
            <a:endParaRPr lang="sv-SE" sz="12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TEMPLATE</a:t>
            </a:r>
          </a:p>
          <a:p>
            <a:pPr algn="l"/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This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is a template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should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use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develop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this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three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layered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value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need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hierarchy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through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systematic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translation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value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need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into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more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specific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design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requirements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l"/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Hands-on,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workable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design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requirements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l"/>
            <a:endParaRPr lang="sv-SE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upper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layer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the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value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hierarchy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consists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value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need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followed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by an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intermediate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layer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design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objectives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and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then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thirds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layer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design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requirements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at the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bottom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l"/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upper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level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is, the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value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need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is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one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the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core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values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or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needs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stakeholder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have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previously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identified</a:t>
            </a:r>
            <a:r>
              <a:rPr lang="sv-SE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78" name="Google Shape;7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63130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121942-6046-A281-C633-95ED5DE7B3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3597F5A-6656-9392-EC6A-D35658776D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5F74700-2AE1-F024-9B8B-A68B1CC13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F0205-E5C9-B744-B900-ED7C4A579CE0}" type="datetimeFigureOut">
              <a:rPr lang="en-GB" smtClean="0"/>
              <a:t>30/01/2025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51B4AAC-7F1B-C575-2ADF-68F35D130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1093CB2-0926-AD83-7B98-6C394B548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4C65C-F0B1-1947-A020-63F5B82610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5454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E9DB1D-888F-867A-ABB7-56CC498F0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41C9879-5952-006E-6B88-BB6F6C161A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E045730-2E9F-1F94-40A4-3D1ED7C2A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F0205-E5C9-B744-B900-ED7C4A579CE0}" type="datetimeFigureOut">
              <a:rPr lang="en-GB" smtClean="0"/>
              <a:t>30/01/2025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E2F5605-8B93-2544-C12D-14F10ADBD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F6DCFA7-40FF-81FD-0017-F717C67B6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4C65C-F0B1-1947-A020-63F5B82610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993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119FFCE9-9930-5707-1BB3-BB7931CDD4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A0D8E7D-5CDE-B7D4-E788-94448E5B7D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0925DA1-7C5B-2B30-A005-24ADDB485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F0205-E5C9-B744-B900-ED7C4A579CE0}" type="datetimeFigureOut">
              <a:rPr lang="en-GB" smtClean="0"/>
              <a:t>30/01/2025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EF4D8F-65FD-3F71-467E-F88889D6B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A5B6DF8-5AE8-5B90-4F81-AB89CB294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4C65C-F0B1-1947-A020-63F5B82610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759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B44541D-E219-3C9B-6169-67BA68E50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480D108-D43A-E4D4-9633-112C7855F8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0040F2C-B93F-B44A-43B6-08CB0D22A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F0205-E5C9-B744-B900-ED7C4A579CE0}" type="datetimeFigureOut">
              <a:rPr lang="en-GB" smtClean="0"/>
              <a:t>30/01/2025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1235C12-1BDF-E944-FF86-7769A1357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F63850E-D31E-93E2-05DC-D193D3409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4C65C-F0B1-1947-A020-63F5B82610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9055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A5BD2E-4C89-2BF8-BFA4-8BC8C2258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0268573-0BDE-560B-A6DD-03E30FD502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5E3F09A-24DC-9381-A29A-945969D15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F0205-E5C9-B744-B900-ED7C4A579CE0}" type="datetimeFigureOut">
              <a:rPr lang="en-GB" smtClean="0"/>
              <a:t>30/01/2025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984C261-5CE5-B5A2-BE02-FBEFC0AEC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E7C7E88-D7B9-3C96-7C60-5D8D93A7A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4C65C-F0B1-1947-A020-63F5B82610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410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E3A323F-0955-B862-6851-5E32DFB62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6D57EDB-2706-2C77-2C18-5A143AB048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7CB105-EA1D-E7E8-43D6-D8B214003E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08B0FA1-3D6E-8144-3A53-14AC59C90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F0205-E5C9-B744-B900-ED7C4A579CE0}" type="datetimeFigureOut">
              <a:rPr lang="en-GB" smtClean="0"/>
              <a:t>30/01/2025</a:t>
            </a:fld>
            <a:endParaRPr lang="en-GB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39E874D-DCC2-96C2-E716-20D0D5110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2F778AB-9227-89BA-3348-D639FFE2E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4C65C-F0B1-1947-A020-63F5B82610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8827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BE2270B-9190-F4CF-B68F-2B8848608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0D18FC5-F2BD-A1DD-45C1-BF45C914C5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EE31B1C-B95D-E3D3-079F-C4F01563CE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487DA874-6719-977E-4CB9-A6E930F2B1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842EAE7-5EDE-8537-D7FA-DD3FC8A8FA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D35E9031-2E37-1410-F76E-49E8C358A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F0205-E5C9-B744-B900-ED7C4A579CE0}" type="datetimeFigureOut">
              <a:rPr lang="en-GB" smtClean="0"/>
              <a:t>30/01/2025</a:t>
            </a:fld>
            <a:endParaRPr lang="en-GB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FF3DDC1-EF7C-6B3A-AA95-45AE469B4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ED951305-53B2-ED17-5865-BD409AB17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4C65C-F0B1-1947-A020-63F5B82610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476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907C4FE-09B7-FDAF-75FA-2D9E2D666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511FBD2-9828-C742-CD8F-6F7434975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F0205-E5C9-B744-B900-ED7C4A579CE0}" type="datetimeFigureOut">
              <a:rPr lang="en-GB" smtClean="0"/>
              <a:t>30/01/2025</a:t>
            </a:fld>
            <a:endParaRPr lang="en-GB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7A60532-EC41-ECE1-4D4E-153F5A548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AEDE6D1-DA3F-A3C5-EB3D-F8B043431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4C65C-F0B1-1947-A020-63F5B82610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472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60E776E0-3D6E-06C2-08FA-97632D5C7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F0205-E5C9-B744-B900-ED7C4A579CE0}" type="datetimeFigureOut">
              <a:rPr lang="en-GB" smtClean="0"/>
              <a:t>30/01/2025</a:t>
            </a:fld>
            <a:endParaRPr lang="en-GB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8C20391-BE72-B67C-E48A-55361C7E3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573C61AB-A2AA-C33A-3E81-6EFB5E117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4C65C-F0B1-1947-A020-63F5B82610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6929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8C51B3-BCD4-E596-A65D-60ECB0A46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FFD30D9-0AAF-BF98-501F-3749C5B1FD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ED9B55C-ACC6-35BB-05D5-1F3DB851C4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5B22AA0-8AE0-529F-95DA-9EDA267C5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F0205-E5C9-B744-B900-ED7C4A579CE0}" type="datetimeFigureOut">
              <a:rPr lang="en-GB" smtClean="0"/>
              <a:t>30/01/2025</a:t>
            </a:fld>
            <a:endParaRPr lang="en-GB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2696222-1E20-65B9-CE4E-E61BF4915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BE1E34F-D018-9900-9C7F-5909F3F0F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4C65C-F0B1-1947-A020-63F5B82610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691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9C32EE3-2853-1B5E-2AEA-8F3C2A60D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2CF6E427-516B-59E3-38FA-28234B4C62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3606273-01FF-5B36-AEAC-389F17C924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096BE76-1EBE-AF82-D3D6-76BD94C58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F0205-E5C9-B744-B900-ED7C4A579CE0}" type="datetimeFigureOut">
              <a:rPr lang="en-GB" smtClean="0"/>
              <a:t>30/01/2025</a:t>
            </a:fld>
            <a:endParaRPr lang="en-GB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3A223D9-5A77-C04C-4575-956F2CCC8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D2A08F2-FB46-A81B-DC38-B730BD563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4C65C-F0B1-1947-A020-63F5B82610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452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56E210A4-5156-994F-0019-4984C2294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585FA1D-B26D-C41B-148E-969F1E9A62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001EEC9-4602-B762-DB79-2DCA134051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CF0205-E5C9-B744-B900-ED7C4A579CE0}" type="datetimeFigureOut">
              <a:rPr lang="en-GB" smtClean="0"/>
              <a:t>30/01/2025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64FFC9E-CC6E-6700-7D1B-95728A0C89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1DB03A7-1199-F975-72E7-9D743C3D85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84C65C-F0B1-1947-A020-63F5B82610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7938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ova.uni.mau.se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1"/>
          <p:cNvSpPr/>
          <p:nvPr/>
        </p:nvSpPr>
        <p:spPr>
          <a:xfrm>
            <a:off x="2036300" y="1426135"/>
            <a:ext cx="7889700" cy="10656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SzPts val="1400"/>
            </a:pPr>
            <a:endParaRPr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6" name="Google Shape;106;p21"/>
          <p:cNvSpPr/>
          <p:nvPr/>
        </p:nvSpPr>
        <p:spPr>
          <a:xfrm>
            <a:off x="2036300" y="2806510"/>
            <a:ext cx="7889700" cy="10656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SzPts val="1400"/>
            </a:pPr>
            <a:endParaRPr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7" name="Google Shape;107;p21"/>
          <p:cNvSpPr/>
          <p:nvPr/>
        </p:nvSpPr>
        <p:spPr>
          <a:xfrm>
            <a:off x="2036300" y="4203085"/>
            <a:ext cx="7889700" cy="17937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SzPts val="1400"/>
            </a:pPr>
            <a:endParaRPr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8" name="Google Shape;108;p21"/>
          <p:cNvSpPr txBox="1"/>
          <p:nvPr/>
        </p:nvSpPr>
        <p:spPr>
          <a:xfrm>
            <a:off x="264350" y="620428"/>
            <a:ext cx="11546650" cy="5511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900"/>
            </a:pPr>
            <a:r>
              <a:rPr lang="sv" sz="2400" dirty="0" err="1">
                <a:latin typeface="Calibri"/>
                <a:ea typeface="Ubuntu"/>
                <a:cs typeface="Calibri"/>
                <a:sym typeface="Ubuntu"/>
              </a:rPr>
              <a:t>Worksheet</a:t>
            </a:r>
            <a:r>
              <a:rPr lang="sv" sz="2400" dirty="0">
                <a:latin typeface="Calibri"/>
                <a:ea typeface="Ubuntu"/>
                <a:cs typeface="Calibri"/>
                <a:sym typeface="Ubuntu"/>
              </a:rPr>
              <a:t>: </a:t>
            </a:r>
            <a:r>
              <a:rPr lang="sv" sz="2400" dirty="0" err="1">
                <a:latin typeface="Calibri"/>
                <a:ea typeface="Ubuntu"/>
                <a:cs typeface="Calibri"/>
                <a:sym typeface="Ubuntu"/>
              </a:rPr>
              <a:t>Value</a:t>
            </a:r>
            <a:r>
              <a:rPr lang="sv" sz="2400" dirty="0">
                <a:latin typeface="Calibri"/>
                <a:ea typeface="Ubuntu"/>
                <a:cs typeface="Calibri"/>
                <a:sym typeface="Ubuntu"/>
              </a:rPr>
              <a:t>/</a:t>
            </a:r>
            <a:r>
              <a:rPr lang="sv" sz="2400" dirty="0" err="1">
                <a:latin typeface="Calibri"/>
                <a:ea typeface="Ubuntu"/>
                <a:cs typeface="Calibri"/>
                <a:sym typeface="Ubuntu"/>
              </a:rPr>
              <a:t>need</a:t>
            </a:r>
            <a:r>
              <a:rPr lang="sv" sz="2400" dirty="0">
                <a:latin typeface="Calibri"/>
                <a:ea typeface="Ubuntu"/>
                <a:cs typeface="Calibri"/>
                <a:sym typeface="Ubuntu"/>
              </a:rPr>
              <a:t> </a:t>
            </a:r>
            <a:r>
              <a:rPr lang="sv" sz="2400" dirty="0" err="1">
                <a:latin typeface="Calibri"/>
                <a:ea typeface="Ubuntu"/>
                <a:cs typeface="Calibri"/>
                <a:sym typeface="Ubuntu"/>
              </a:rPr>
              <a:t>hierarchy</a:t>
            </a:r>
            <a:r>
              <a:rPr lang="sv" sz="2400" dirty="0">
                <a:latin typeface="Calibri"/>
                <a:ea typeface="Ubuntu"/>
                <a:cs typeface="Calibri"/>
                <a:sym typeface="Ubuntu"/>
              </a:rPr>
              <a:t> 		</a:t>
            </a:r>
            <a:r>
              <a:rPr lang="sv" sz="1800" dirty="0" err="1">
                <a:latin typeface="Calibri"/>
                <a:ea typeface="Ubuntu"/>
                <a:cs typeface="Calibri"/>
                <a:sym typeface="Ubuntu"/>
              </a:rPr>
              <a:t>More</a:t>
            </a:r>
            <a:r>
              <a:rPr lang="sv" sz="1800" dirty="0">
                <a:latin typeface="Calibri"/>
                <a:ea typeface="Ubuntu"/>
                <a:cs typeface="Calibri"/>
                <a:sym typeface="Ubuntu"/>
              </a:rPr>
              <a:t>-</a:t>
            </a:r>
            <a:r>
              <a:rPr lang="sv" sz="1800" dirty="0" err="1">
                <a:latin typeface="Calibri"/>
                <a:ea typeface="Ubuntu"/>
                <a:cs typeface="Calibri"/>
                <a:sym typeface="Ubuntu"/>
              </a:rPr>
              <a:t>than</a:t>
            </a:r>
            <a:r>
              <a:rPr lang="sv" sz="1800" dirty="0">
                <a:latin typeface="Calibri"/>
                <a:ea typeface="Ubuntu"/>
                <a:cs typeface="Calibri"/>
                <a:sym typeface="Ubuntu"/>
              </a:rPr>
              <a:t>-human </a:t>
            </a:r>
            <a:r>
              <a:rPr lang="sv" dirty="0" err="1">
                <a:latin typeface="Calibri"/>
                <a:ea typeface="Ubuntu"/>
                <a:cs typeface="Calibri"/>
                <a:sym typeface="Ubuntu"/>
              </a:rPr>
              <a:t>actor</a:t>
            </a:r>
            <a:r>
              <a:rPr lang="sv" dirty="0">
                <a:latin typeface="Calibri"/>
                <a:ea typeface="Ubuntu"/>
                <a:cs typeface="Calibri"/>
                <a:sym typeface="Ubuntu"/>
              </a:rPr>
              <a:t>: </a:t>
            </a:r>
            <a:r>
              <a:rPr lang="sv" sz="1200" dirty="0">
                <a:latin typeface="Calibri"/>
                <a:ea typeface="Ubuntu"/>
                <a:cs typeface="Calibri"/>
                <a:sym typeface="Ubuntu"/>
              </a:rPr>
              <a:t>_ _ _ _ _ _ _ _ _ _ _ _ _ _ _ _ _ </a:t>
            </a:r>
            <a:r>
              <a:rPr lang="sv" sz="1200" dirty="0">
                <a:ea typeface="+mn-lt"/>
                <a:cs typeface="+mn-lt"/>
                <a:sym typeface="Ubuntu"/>
              </a:rPr>
              <a:t>_ _ _ _ _ _ _ </a:t>
            </a:r>
            <a:endParaRPr lang="sv" sz="1200" dirty="0">
              <a:ea typeface="+mn-lt"/>
              <a:cs typeface="+mn-lt"/>
            </a:endParaRPr>
          </a:p>
          <a:p>
            <a:pPr>
              <a:buSzPts val="1900"/>
            </a:pPr>
            <a:endParaRPr lang="sv" sz="1200" dirty="0">
              <a:latin typeface="Calibri" panose="020F0502020204030204" pitchFamily="34" charset="0"/>
              <a:ea typeface="Ubuntu"/>
              <a:cs typeface="Calibri" panose="020F0502020204030204" pitchFamily="34" charset="0"/>
            </a:endParaRPr>
          </a:p>
        </p:txBody>
      </p:sp>
      <p:sp>
        <p:nvSpPr>
          <p:cNvPr id="109" name="Google Shape;109;p21"/>
          <p:cNvSpPr txBox="1"/>
          <p:nvPr/>
        </p:nvSpPr>
        <p:spPr>
          <a:xfrm>
            <a:off x="2258825" y="1679835"/>
            <a:ext cx="2084100" cy="6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400"/>
            </a:pPr>
            <a:r>
              <a:rPr lang="sv" b="1">
                <a:latin typeface="Calibri" panose="020F0502020204030204" pitchFamily="34" charset="0"/>
                <a:ea typeface="Ubuntu"/>
                <a:cs typeface="Calibri" panose="020F0502020204030204" pitchFamily="34" charset="0"/>
                <a:sym typeface="Ubuntu"/>
              </a:rPr>
              <a:t>Value/need</a:t>
            </a:r>
            <a:endParaRPr b="1">
              <a:latin typeface="Calibri" panose="020F0502020204030204" pitchFamily="34" charset="0"/>
              <a:ea typeface="Ubuntu"/>
              <a:cs typeface="Calibri" panose="020F0502020204030204" pitchFamily="34" charset="0"/>
              <a:sym typeface="Ubuntu"/>
            </a:endParaRPr>
          </a:p>
        </p:txBody>
      </p:sp>
      <p:sp>
        <p:nvSpPr>
          <p:cNvPr id="110" name="Google Shape;110;p21"/>
          <p:cNvSpPr txBox="1"/>
          <p:nvPr/>
        </p:nvSpPr>
        <p:spPr>
          <a:xfrm>
            <a:off x="2258825" y="3158260"/>
            <a:ext cx="2084100" cy="6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400"/>
            </a:pPr>
            <a:r>
              <a:rPr lang="sv" b="1">
                <a:latin typeface="Calibri" panose="020F0502020204030204" pitchFamily="34" charset="0"/>
                <a:ea typeface="Ubuntu"/>
                <a:cs typeface="Calibri" panose="020F0502020204030204" pitchFamily="34" charset="0"/>
                <a:sym typeface="Ubuntu"/>
              </a:rPr>
              <a:t>Design objectives</a:t>
            </a:r>
            <a:endParaRPr b="1">
              <a:latin typeface="Calibri" panose="020F0502020204030204" pitchFamily="34" charset="0"/>
              <a:ea typeface="Ubuntu"/>
              <a:cs typeface="Calibri" panose="020F0502020204030204" pitchFamily="34" charset="0"/>
              <a:sym typeface="Ubuntu"/>
            </a:endParaRPr>
          </a:p>
        </p:txBody>
      </p:sp>
      <p:sp>
        <p:nvSpPr>
          <p:cNvPr id="111" name="Google Shape;111;p21"/>
          <p:cNvSpPr txBox="1"/>
          <p:nvPr/>
        </p:nvSpPr>
        <p:spPr>
          <a:xfrm>
            <a:off x="2258825" y="4560935"/>
            <a:ext cx="2084100" cy="6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400"/>
            </a:pPr>
            <a:r>
              <a:rPr lang="sv" b="1">
                <a:latin typeface="Calibri" panose="020F0502020204030204" pitchFamily="34" charset="0"/>
                <a:ea typeface="Ubuntu"/>
                <a:cs typeface="Calibri" panose="020F0502020204030204" pitchFamily="34" charset="0"/>
                <a:sym typeface="Ubuntu"/>
              </a:rPr>
              <a:t>Design requirements</a:t>
            </a:r>
            <a:endParaRPr b="1">
              <a:latin typeface="Calibri" panose="020F0502020204030204" pitchFamily="34" charset="0"/>
              <a:ea typeface="Ubuntu"/>
              <a:cs typeface="Calibri" panose="020F0502020204030204" pitchFamily="34" charset="0"/>
              <a:sym typeface="Ubuntu"/>
            </a:endParaRPr>
          </a:p>
        </p:txBody>
      </p:sp>
      <p:sp>
        <p:nvSpPr>
          <p:cNvPr id="112" name="Google Shape;112;p21"/>
          <p:cNvSpPr/>
          <p:nvPr/>
        </p:nvSpPr>
        <p:spPr>
          <a:xfrm>
            <a:off x="6744775" y="1601635"/>
            <a:ext cx="1062000" cy="7146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SzPts val="1400"/>
            </a:pPr>
            <a:endParaRPr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13" name="Google Shape;113;p21"/>
          <p:cNvCxnSpPr>
            <a:stCxn id="112" idx="2"/>
            <a:endCxn id="114" idx="0"/>
          </p:cNvCxnSpPr>
          <p:nvPr/>
        </p:nvCxnSpPr>
        <p:spPr>
          <a:xfrm rot="5400000">
            <a:off x="6143125" y="1819285"/>
            <a:ext cx="635700" cy="1629600"/>
          </a:xfrm>
          <a:prstGeom prst="bentConnector3">
            <a:avLst>
              <a:gd name="adj1" fmla="val 50006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5" name="Google Shape;115;p21"/>
          <p:cNvSpPr/>
          <p:nvPr/>
        </p:nvSpPr>
        <p:spPr>
          <a:xfrm>
            <a:off x="4625100" y="4400850"/>
            <a:ext cx="1062000" cy="1387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SzPts val="1400"/>
            </a:pPr>
            <a:endParaRPr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6" name="Google Shape;116;p21"/>
          <p:cNvSpPr/>
          <p:nvPr/>
        </p:nvSpPr>
        <p:spPr>
          <a:xfrm>
            <a:off x="5839500" y="4400850"/>
            <a:ext cx="1062000" cy="1387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SzPts val="1400"/>
            </a:pPr>
            <a:endParaRPr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7" name="Google Shape;117;p21"/>
          <p:cNvSpPr/>
          <p:nvPr/>
        </p:nvSpPr>
        <p:spPr>
          <a:xfrm>
            <a:off x="7053900" y="4394635"/>
            <a:ext cx="1062000" cy="1387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SzPts val="1400"/>
            </a:pPr>
            <a:endParaRPr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18" name="Google Shape;118;p21"/>
          <p:cNvCxnSpPr>
            <a:stCxn id="114" idx="2"/>
            <a:endCxn id="117" idx="0"/>
          </p:cNvCxnSpPr>
          <p:nvPr/>
        </p:nvCxnSpPr>
        <p:spPr>
          <a:xfrm rot="-5400000" flipH="1">
            <a:off x="6251500" y="3061360"/>
            <a:ext cx="728100" cy="1938600"/>
          </a:xfrm>
          <a:prstGeom prst="bentConnector3">
            <a:avLst>
              <a:gd name="adj1" fmla="val 49995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9" name="Google Shape;119;p21"/>
          <p:cNvCxnSpPr/>
          <p:nvPr/>
        </p:nvCxnSpPr>
        <p:spPr>
          <a:xfrm>
            <a:off x="7276363" y="2634173"/>
            <a:ext cx="18048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0" name="Google Shape;120;p21"/>
          <p:cNvCxnSpPr/>
          <p:nvPr/>
        </p:nvCxnSpPr>
        <p:spPr>
          <a:xfrm rot="10800000">
            <a:off x="6784450" y="2633898"/>
            <a:ext cx="0" cy="3324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1" name="Google Shape;121;p21"/>
          <p:cNvCxnSpPr/>
          <p:nvPr/>
        </p:nvCxnSpPr>
        <p:spPr>
          <a:xfrm rot="10800000">
            <a:off x="7927450" y="2633898"/>
            <a:ext cx="0" cy="3324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2" name="Google Shape;122;p21"/>
          <p:cNvCxnSpPr/>
          <p:nvPr/>
        </p:nvCxnSpPr>
        <p:spPr>
          <a:xfrm rot="10800000">
            <a:off x="9076412" y="2629135"/>
            <a:ext cx="0" cy="3324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4" name="Google Shape;114;p21"/>
          <p:cNvSpPr/>
          <p:nvPr/>
        </p:nvSpPr>
        <p:spPr>
          <a:xfrm>
            <a:off x="5115250" y="2952010"/>
            <a:ext cx="1062000" cy="7146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SzPts val="1400"/>
            </a:pPr>
            <a:endParaRPr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3" name="Google Shape;123;p21"/>
          <p:cNvSpPr/>
          <p:nvPr/>
        </p:nvSpPr>
        <p:spPr>
          <a:xfrm>
            <a:off x="6253450" y="2952010"/>
            <a:ext cx="1062000" cy="7146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SzPts val="1400"/>
            </a:pPr>
            <a:endParaRPr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4" name="Google Shape;124;p21"/>
          <p:cNvSpPr/>
          <p:nvPr/>
        </p:nvSpPr>
        <p:spPr>
          <a:xfrm>
            <a:off x="7391650" y="2948810"/>
            <a:ext cx="1062000" cy="7146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SzPts val="1400"/>
            </a:pPr>
            <a:endParaRPr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5" name="Google Shape;125;p21"/>
          <p:cNvSpPr/>
          <p:nvPr/>
        </p:nvSpPr>
        <p:spPr>
          <a:xfrm>
            <a:off x="8539775" y="2948810"/>
            <a:ext cx="1062000" cy="7146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SzPts val="1400"/>
            </a:pPr>
            <a:endParaRPr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6" name="Google Shape;126;p21"/>
          <p:cNvCxnSpPr/>
          <p:nvPr/>
        </p:nvCxnSpPr>
        <p:spPr>
          <a:xfrm>
            <a:off x="5156375" y="4029585"/>
            <a:ext cx="510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7" name="Google Shape;127;p21"/>
          <p:cNvCxnSpPr>
            <a:stCxn id="115" idx="0"/>
          </p:cNvCxnSpPr>
          <p:nvPr/>
        </p:nvCxnSpPr>
        <p:spPr>
          <a:xfrm rot="10800000">
            <a:off x="5155800" y="4033950"/>
            <a:ext cx="300" cy="366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8" name="Google Shape;128;p21"/>
          <p:cNvCxnSpPr>
            <a:stCxn id="116" idx="0"/>
          </p:cNvCxnSpPr>
          <p:nvPr/>
        </p:nvCxnSpPr>
        <p:spPr>
          <a:xfrm rot="10800000" flipH="1">
            <a:off x="6370500" y="4029450"/>
            <a:ext cx="900" cy="3714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29" name="Google Shape;129;p21"/>
          <p:cNvSpPr txBox="1"/>
          <p:nvPr/>
        </p:nvSpPr>
        <p:spPr>
          <a:xfrm>
            <a:off x="264350" y="6304350"/>
            <a:ext cx="11639783" cy="110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100"/>
            </a:pPr>
            <a:r>
              <a:rPr lang="sv" sz="1200" dirty="0">
                <a:solidFill>
                  <a:srgbClr val="333333"/>
                </a:solidFill>
                <a:highlight>
                  <a:srgbClr val="FCFCFC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Value hierarchy worksheet developed by: van de Poel Ibo (2013). Translating Values into Design Requirements. In: Michelfelder D., McCarthy N., Goldberg D. (Eds.) </a:t>
            </a:r>
            <a:r>
              <a:rPr lang="sv" sz="1200" i="1" dirty="0">
                <a:solidFill>
                  <a:srgbClr val="333333"/>
                </a:solidFill>
                <a:highlight>
                  <a:srgbClr val="FCFCFC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Philosophy and Engineering: Reflections on Practice, Principles and Process. Philosophy of Engineering and Technology</a:t>
            </a:r>
            <a:r>
              <a:rPr lang="sv" sz="1200" dirty="0">
                <a:solidFill>
                  <a:srgbClr val="333333"/>
                </a:solidFill>
                <a:highlight>
                  <a:srgbClr val="FCFCFC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. Dordrecht: Springer. </a:t>
            </a:r>
            <a:endParaRPr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Bildobjekt 1" descr="En bild som visar skärmbild, Electric blue, Teckensnitt, Majorelleblå&#10;&#10;Automatiskt genererad beskrivning">
            <a:extLst>
              <a:ext uri="{FF2B5EF4-FFF2-40B4-BE49-F238E27FC236}">
                <a16:creationId xmlns:a16="http://schemas.microsoft.com/office/drawing/2014/main" id="{8639800A-AA6F-A97A-8875-B2384C68C0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235" y="86610"/>
            <a:ext cx="1937481" cy="431424"/>
          </a:xfrm>
          <a:prstGeom prst="rect">
            <a:avLst/>
          </a:prstGeom>
        </p:spPr>
      </p:pic>
      <p:pic>
        <p:nvPicPr>
          <p:cNvPr id="3" name="Bildobjekt 2" descr="En bild som visar Färggrann, konst, siluett&#10;&#10;Automatiskt genererad beskrivning">
            <a:extLst>
              <a:ext uri="{FF2B5EF4-FFF2-40B4-BE49-F238E27FC236}">
                <a16:creationId xmlns:a16="http://schemas.microsoft.com/office/drawing/2014/main" id="{D4106D54-73B5-4FF6-5B09-0E1B4E30BF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39274" y="109468"/>
            <a:ext cx="1514475" cy="4095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/>
          <p:nvPr/>
        </p:nvSpPr>
        <p:spPr>
          <a:xfrm>
            <a:off x="272575" y="1699612"/>
            <a:ext cx="11620500" cy="4130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E0C358F-F65F-E242-ACE6-4D3E98081F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7875" y="1028247"/>
            <a:ext cx="10960100" cy="4351200"/>
          </a:xfrm>
        </p:spPr>
        <p:txBody>
          <a:bodyPr/>
          <a:lstStyle/>
          <a:p>
            <a:pPr marL="114300" indent="0">
              <a:lnSpc>
                <a:spcPct val="100000"/>
              </a:lnSpc>
              <a:buNone/>
            </a:pPr>
            <a:endParaRPr lang="sv-SE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0000"/>
              </a:lnSpc>
              <a:buNone/>
            </a:pPr>
            <a:endParaRPr lang="sv-SE" b="0" i="0" dirty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0000"/>
              </a:lnSpc>
              <a:buNone/>
            </a:pPr>
            <a:r>
              <a:rPr lang="sv-SE" b="0" i="0" dirty="0" err="1">
                <a:solidFill>
                  <a:schemeClr val="tx1"/>
                </a:solidFill>
                <a:effectLst/>
                <a:latin typeface="Calibri"/>
                <a:cs typeface="Calibri"/>
              </a:rPr>
              <a:t>This</a:t>
            </a:r>
            <a:r>
              <a:rPr lang="sv-SE" b="0" i="0" dirty="0">
                <a:solidFill>
                  <a:schemeClr val="tx1"/>
                </a:solidFill>
                <a:effectLst/>
                <a:latin typeface="Calibri"/>
                <a:cs typeface="Calibri"/>
              </a:rPr>
              <a:t> </a:t>
            </a:r>
            <a:r>
              <a:rPr lang="sv-SE" b="0" i="0" dirty="0" err="1">
                <a:solidFill>
                  <a:schemeClr val="tx1"/>
                </a:solidFill>
                <a:effectLst/>
                <a:latin typeface="Calibri"/>
                <a:cs typeface="Calibri"/>
              </a:rPr>
              <a:t>teaching</a:t>
            </a:r>
            <a:r>
              <a:rPr lang="sv-SE" b="0" i="0" dirty="0">
                <a:solidFill>
                  <a:schemeClr val="tx1"/>
                </a:solidFill>
                <a:effectLst/>
                <a:latin typeface="Calibri"/>
                <a:cs typeface="Calibri"/>
              </a:rPr>
              <a:t> </a:t>
            </a:r>
            <a:r>
              <a:rPr lang="sv-SE" b="0" i="0" dirty="0" err="1">
                <a:solidFill>
                  <a:schemeClr val="tx1"/>
                </a:solidFill>
                <a:effectLst/>
                <a:latin typeface="Calibri"/>
                <a:cs typeface="Calibri"/>
              </a:rPr>
              <a:t>activity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was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developed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as part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of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the MOVA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project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co-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funded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by the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European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Union. 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https://mova.uni.mau.se/</a:t>
            </a:r>
            <a:endParaRPr lang="sv-SE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114300" indent="0">
              <a:buNone/>
            </a:pPr>
            <a:endParaRPr lang="en-GB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GB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C8BF4586-C96B-8727-94C4-75F524140D35}"/>
              </a:ext>
            </a:extLst>
          </p:cNvPr>
          <p:cNvSpPr txBox="1"/>
          <p:nvPr/>
        </p:nvSpPr>
        <p:spPr>
          <a:xfrm>
            <a:off x="768826" y="5827643"/>
            <a:ext cx="11125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Disclaimer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Funded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by the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European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Union.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Views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and opinions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expressed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are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however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those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the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author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(s)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only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and do not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necessarily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reflect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those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the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European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Union or the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European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Education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and Culture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Executive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Agency (EACEA).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Neither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the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European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Union nor EACEA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can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be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held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responsible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for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them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sz="12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Bildobjekt 7" descr="En bild som visar skärmbild, Electric blue, Teckensnitt, Majorelleblå&#10;&#10;Automatiskt genererad beskrivning">
            <a:extLst>
              <a:ext uri="{FF2B5EF4-FFF2-40B4-BE49-F238E27FC236}">
                <a16:creationId xmlns:a16="http://schemas.microsoft.com/office/drawing/2014/main" id="{3507B513-DB5F-51C2-86B0-5806EB90CF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45435" y="3205638"/>
            <a:ext cx="5501131" cy="1224951"/>
          </a:xfrm>
          <a:prstGeom prst="rect">
            <a:avLst/>
          </a:prstGeom>
        </p:spPr>
      </p:pic>
      <p:pic>
        <p:nvPicPr>
          <p:cNvPr id="6" name="Bildobjekt 5" descr="En bild som visar Färggrann, konst, siluett&#10;&#10;Automatiskt genererad beskrivning">
            <a:extLst>
              <a:ext uri="{FF2B5EF4-FFF2-40B4-BE49-F238E27FC236}">
                <a16:creationId xmlns:a16="http://schemas.microsoft.com/office/drawing/2014/main" id="{9B5C03E9-0852-FA43-1502-9BD85487870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39274" y="109468"/>
            <a:ext cx="1514475" cy="40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662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957828b-1830-42c5-a4eb-4d442edbbb52" xsi:nil="true"/>
    <lcf76f155ced4ddcb4097134ff3c332f xmlns="20db1d7e-016f-4183-8f2d-c936cae0deb6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F13A438EEDB8945B82220F2155C6630" ma:contentTypeVersion="15" ma:contentTypeDescription="Opret et nyt dokument." ma:contentTypeScope="" ma:versionID="3adc257fdfa51378e37f9dc49d3dafeb">
  <xsd:schema xmlns:xsd="http://www.w3.org/2001/XMLSchema" xmlns:xs="http://www.w3.org/2001/XMLSchema" xmlns:p="http://schemas.microsoft.com/office/2006/metadata/properties" xmlns:ns2="20db1d7e-016f-4183-8f2d-c936cae0deb6" xmlns:ns3="4957828b-1830-42c5-a4eb-4d442edbbb52" targetNamespace="http://schemas.microsoft.com/office/2006/metadata/properties" ma:root="true" ma:fieldsID="503c7aa3f5152ebd512396ca6f21824e" ns2:_="" ns3:_="">
    <xsd:import namespace="20db1d7e-016f-4183-8f2d-c936cae0deb6"/>
    <xsd:import namespace="4957828b-1830-42c5-a4eb-4d442edbbb5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db1d7e-016f-4183-8f2d-c936cae0de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illedmærker" ma:readOnly="false" ma:fieldId="{5cf76f15-5ced-4ddc-b409-7134ff3c332f}" ma:taxonomyMulti="true" ma:sspId="5cd08861-88c0-49b2-8510-903f698cfa7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57828b-1830-42c5-a4eb-4d442edbbb52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4d4c56d4-e1e0-4245-a429-f613676a2a34}" ma:internalName="TaxCatchAll" ma:showField="CatchAllData" ma:web="4957828b-1830-42c5-a4eb-4d442edbbb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2316D81-4700-4FF8-9791-CC2FC4B5B23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88D4F32-646C-4963-8A75-8724A458AD29}">
  <ds:schemaRefs>
    <ds:schemaRef ds:uri="http://schemas.microsoft.com/office/2006/metadata/properties"/>
    <ds:schemaRef ds:uri="http://schemas.microsoft.com/office/infopath/2007/PartnerControls"/>
    <ds:schemaRef ds:uri="4957828b-1830-42c5-a4eb-4d442edbbb52"/>
    <ds:schemaRef ds:uri="20db1d7e-016f-4183-8f2d-c936cae0deb6"/>
  </ds:schemaRefs>
</ds:datastoreItem>
</file>

<file path=customXml/itemProps3.xml><?xml version="1.0" encoding="utf-8"?>
<ds:datastoreItem xmlns:ds="http://schemas.openxmlformats.org/officeDocument/2006/customXml" ds:itemID="{12AF7C92-6AF3-40B9-A348-6FF471C57087}"/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510</Words>
  <Application>Microsoft Office PowerPoint</Application>
  <PresentationFormat>Widescreen</PresentationFormat>
  <Paragraphs>36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Office-tema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Elisabet M. Nilsson</dc:creator>
  <cp:lastModifiedBy>Elisabet M. Nilsson</cp:lastModifiedBy>
  <cp:revision>24</cp:revision>
  <dcterms:created xsi:type="dcterms:W3CDTF">2024-05-16T13:41:41Z</dcterms:created>
  <dcterms:modified xsi:type="dcterms:W3CDTF">2025-01-30T11:55:57Z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0x010100FF13A438EEDB8945B82220F2155C6630</vt:lpwstr>
  </property>
  <property fmtid="{D5CDD505-2E9C-101B-9397-08002B2CF9AE}" pid="3" name="MediaServiceImageTags">
    <vt:lpwstr/>
  </property>
</Properties>
</file>