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23"/>
  </p:notesMasterIdLst>
  <p:sldIdLst>
    <p:sldId id="256" r:id="rId5"/>
    <p:sldId id="282" r:id="rId6"/>
    <p:sldId id="283" r:id="rId7"/>
    <p:sldId id="284" r:id="rId8"/>
    <p:sldId id="296" r:id="rId9"/>
    <p:sldId id="281" r:id="rId10"/>
    <p:sldId id="286" r:id="rId11"/>
    <p:sldId id="287" r:id="rId12"/>
    <p:sldId id="288" r:id="rId13"/>
    <p:sldId id="289" r:id="rId14"/>
    <p:sldId id="290" r:id="rId15"/>
    <p:sldId id="292" r:id="rId16"/>
    <p:sldId id="291" r:id="rId17"/>
    <p:sldId id="293" r:id="rId18"/>
    <p:sldId id="294" r:id="rId19"/>
    <p:sldId id="295" r:id="rId20"/>
    <p:sldId id="285" r:id="rId21"/>
    <p:sldId id="278" r:id="rId22"/>
  </p:sldIdLst>
  <p:sldSz cx="12192000" cy="6858000"/>
  <p:notesSz cx="6858000" cy="9144000"/>
  <p:embeddedFontLst>
    <p:embeddedFont>
      <p:font typeface="Times" panose="02020603050405020304" pitchFamily="18"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55484-EACC-3AF2-4339-37C8D3BA0330}" v="7" dt="2025-05-13T13:45:56.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3"/>
    <p:restoredTop sz="94688"/>
  </p:normalViewPr>
  <p:slideViewPr>
    <p:cSldViewPr snapToGrid="0">
      <p:cViewPr varScale="1">
        <p:scale>
          <a:sx n="116" d="100"/>
          <a:sy n="116" d="100"/>
        </p:scale>
        <p:origin x="4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2.fntdata"/><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1.fntdata"/><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4.fntdata"/><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abet M. Nilsson" userId="S::elisabet.nilsson_mau.se#ext#@aarhusuniversitet.onmicrosoft.com::595ef072-bd51-4511-937f-ed0b1e939d37" providerId="AD" clId="Web-{F8DDBFDA-7476-F9C3-65F7-DDF3EFD7D2CB}"/>
    <pc:docChg chg="modSld">
      <pc:chgData name="Elisabet M. Nilsson" userId="S::elisabet.nilsson_mau.se#ext#@aarhusuniversitet.onmicrosoft.com::595ef072-bd51-4511-937f-ed0b1e939d37" providerId="AD" clId="Web-{F8DDBFDA-7476-F9C3-65F7-DDF3EFD7D2CB}" dt="2025-03-07T09:26:12.432" v="42" actId="1076"/>
      <pc:docMkLst>
        <pc:docMk/>
      </pc:docMkLst>
      <pc:sldChg chg="modSp">
        <pc:chgData name="Elisabet M. Nilsson" userId="S::elisabet.nilsson_mau.se#ext#@aarhusuniversitet.onmicrosoft.com::595ef072-bd51-4511-937f-ed0b1e939d37" providerId="AD" clId="Web-{F8DDBFDA-7476-F9C3-65F7-DDF3EFD7D2CB}" dt="2025-03-07T09:22:21.635" v="0" actId="20577"/>
        <pc:sldMkLst>
          <pc:docMk/>
          <pc:sldMk cId="0" sldId="256"/>
        </pc:sldMkLst>
        <pc:spChg chg="mod">
          <ac:chgData name="Elisabet M. Nilsson" userId="S::elisabet.nilsson_mau.se#ext#@aarhusuniversitet.onmicrosoft.com::595ef072-bd51-4511-937f-ed0b1e939d37" providerId="AD" clId="Web-{F8DDBFDA-7476-F9C3-65F7-DDF3EFD7D2CB}" dt="2025-03-07T09:22:21.635" v="0" actId="20577"/>
          <ac:spMkLst>
            <pc:docMk/>
            <pc:sldMk cId="0" sldId="256"/>
            <ac:spMk id="3" creationId="{AACB61B2-83B1-4619-CE54-129B4F9B839F}"/>
          </ac:spMkLst>
        </pc:spChg>
      </pc:sldChg>
      <pc:sldChg chg="addSp delSp modSp">
        <pc:chgData name="Elisabet M. Nilsson" userId="S::elisabet.nilsson_mau.se#ext#@aarhusuniversitet.onmicrosoft.com::595ef072-bd51-4511-937f-ed0b1e939d37" providerId="AD" clId="Web-{F8DDBFDA-7476-F9C3-65F7-DDF3EFD7D2CB}" dt="2025-03-07T09:26:12.432" v="42" actId="1076"/>
        <pc:sldMkLst>
          <pc:docMk/>
          <pc:sldMk cId="2681902740" sldId="282"/>
        </pc:sldMkLst>
        <pc:spChg chg="del mod">
          <ac:chgData name="Elisabet M. Nilsson" userId="S::elisabet.nilsson_mau.se#ext#@aarhusuniversitet.onmicrosoft.com::595ef072-bd51-4511-937f-ed0b1e939d37" providerId="AD" clId="Web-{F8DDBFDA-7476-F9C3-65F7-DDF3EFD7D2CB}" dt="2025-03-07T09:23:27.307" v="17"/>
          <ac:spMkLst>
            <pc:docMk/>
            <pc:sldMk cId="2681902740" sldId="282"/>
            <ac:spMk id="3" creationId="{388E1801-A12B-F73F-D976-C4E93DD6D62E}"/>
          </ac:spMkLst>
        </pc:spChg>
        <pc:spChg chg="mod">
          <ac:chgData name="Elisabet M. Nilsson" userId="S::elisabet.nilsson_mau.se#ext#@aarhusuniversitet.onmicrosoft.com::595ef072-bd51-4511-937f-ed0b1e939d37" providerId="AD" clId="Web-{F8DDBFDA-7476-F9C3-65F7-DDF3EFD7D2CB}" dt="2025-03-07T09:26:12.401" v="41" actId="1076"/>
          <ac:spMkLst>
            <pc:docMk/>
            <pc:sldMk cId="2681902740" sldId="282"/>
            <ac:spMk id="4" creationId="{817A063A-3E7E-9432-A89D-B589222544A7}"/>
          </ac:spMkLst>
        </pc:spChg>
        <pc:spChg chg="mod">
          <ac:chgData name="Elisabet M. Nilsson" userId="S::elisabet.nilsson_mau.se#ext#@aarhusuniversitet.onmicrosoft.com::595ef072-bd51-4511-937f-ed0b1e939d37" providerId="AD" clId="Web-{F8DDBFDA-7476-F9C3-65F7-DDF3EFD7D2CB}" dt="2025-03-07T09:26:12.432" v="42" actId="1076"/>
          <ac:spMkLst>
            <pc:docMk/>
            <pc:sldMk cId="2681902740" sldId="282"/>
            <ac:spMk id="5" creationId="{B14FBD4D-5FC5-FB86-F1F1-4DA525B09397}"/>
          </ac:spMkLst>
        </pc:spChg>
        <pc:spChg chg="add del mod">
          <ac:chgData name="Elisabet M. Nilsson" userId="S::elisabet.nilsson_mau.se#ext#@aarhusuniversitet.onmicrosoft.com::595ef072-bd51-4511-937f-ed0b1e939d37" providerId="AD" clId="Web-{F8DDBFDA-7476-F9C3-65F7-DDF3EFD7D2CB}" dt="2025-03-07T09:23:37.698" v="18"/>
          <ac:spMkLst>
            <pc:docMk/>
            <pc:sldMk cId="2681902740" sldId="282"/>
            <ac:spMk id="6" creationId="{EA66C951-E59C-05C3-2B2D-A9D16C2F5905}"/>
          </ac:spMkLst>
        </pc:spChg>
      </pc:sldChg>
    </pc:docChg>
  </pc:docChgLst>
  <pc:docChgLst>
    <pc:chgData name="Barendregt, Wolmet" userId="S::w.barendregt_tue.nl#ext#@aarhusuniversitet.onmicrosoft.com::846f6c6e-aab0-4b5f-b54b-404904781554" providerId="AD" clId="Web-{7D99709B-0FA2-9552-99AA-55F1831018C7}"/>
    <pc:docChg chg="modSld">
      <pc:chgData name="Barendregt, Wolmet" userId="S::w.barendregt_tue.nl#ext#@aarhusuniversitet.onmicrosoft.com::846f6c6e-aab0-4b5f-b54b-404904781554" providerId="AD" clId="Web-{7D99709B-0FA2-9552-99AA-55F1831018C7}" dt="2025-03-18T08:41:36.021" v="0" actId="20577"/>
      <pc:docMkLst>
        <pc:docMk/>
      </pc:docMkLst>
      <pc:sldChg chg="modSp">
        <pc:chgData name="Barendregt, Wolmet" userId="S::w.barendregt_tue.nl#ext#@aarhusuniversitet.onmicrosoft.com::846f6c6e-aab0-4b5f-b54b-404904781554" providerId="AD" clId="Web-{7D99709B-0FA2-9552-99AA-55F1831018C7}" dt="2025-03-18T08:41:36.021" v="0" actId="20577"/>
        <pc:sldMkLst>
          <pc:docMk/>
          <pc:sldMk cId="1202742556" sldId="283"/>
        </pc:sldMkLst>
        <pc:spChg chg="mod">
          <ac:chgData name="Barendregt, Wolmet" userId="S::w.barendregt_tue.nl#ext#@aarhusuniversitet.onmicrosoft.com::846f6c6e-aab0-4b5f-b54b-404904781554" providerId="AD" clId="Web-{7D99709B-0FA2-9552-99AA-55F1831018C7}" dt="2025-03-18T08:41:36.021" v="0" actId="20577"/>
          <ac:spMkLst>
            <pc:docMk/>
            <pc:sldMk cId="1202742556" sldId="283"/>
            <ac:spMk id="6" creationId="{E3F40E3B-C3C7-787E-D572-0A3BA28E2902}"/>
          </ac:spMkLst>
        </pc:spChg>
      </pc:sldChg>
    </pc:docChg>
  </pc:docChgLst>
  <pc:docChgLst>
    <pc:chgData name="Elisabet M. Nilsson" userId="S::elisabet.nilsson_mau.se#ext#@aarhusuniversitet.onmicrosoft.com::595ef072-bd51-4511-937f-ed0b1e939d37" providerId="AD" clId="Web-{30655484-EACC-3AF2-4339-37C8D3BA0330}"/>
    <pc:docChg chg="modSld">
      <pc:chgData name="Elisabet M. Nilsson" userId="S::elisabet.nilsson_mau.se#ext#@aarhusuniversitet.onmicrosoft.com::595ef072-bd51-4511-937f-ed0b1e939d37" providerId="AD" clId="Web-{30655484-EACC-3AF2-4339-37C8D3BA0330}" dt="2025-05-13T13:45:55.967" v="5" actId="20577"/>
      <pc:docMkLst>
        <pc:docMk/>
      </pc:docMkLst>
      <pc:sldChg chg="modSp">
        <pc:chgData name="Elisabet M. Nilsson" userId="S::elisabet.nilsson_mau.se#ext#@aarhusuniversitet.onmicrosoft.com::595ef072-bd51-4511-937f-ed0b1e939d37" providerId="AD" clId="Web-{30655484-EACC-3AF2-4339-37C8D3BA0330}" dt="2025-05-13T13:45:55.967" v="5" actId="20577"/>
        <pc:sldMkLst>
          <pc:docMk/>
          <pc:sldMk cId="2681902740" sldId="282"/>
        </pc:sldMkLst>
        <pc:spChg chg="mod">
          <ac:chgData name="Elisabet M. Nilsson" userId="S::elisabet.nilsson_mau.se#ext#@aarhusuniversitet.onmicrosoft.com::595ef072-bd51-4511-937f-ed0b1e939d37" providerId="AD" clId="Web-{30655484-EACC-3AF2-4339-37C8D3BA0330}" dt="2025-05-13T13:45:55.967" v="5" actId="20577"/>
          <ac:spMkLst>
            <pc:docMk/>
            <pc:sldMk cId="2681902740" sldId="282"/>
            <ac:spMk id="5" creationId="{B14FBD4D-5FC5-FB86-F1F1-4DA525B0939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sv-SE"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2" name="Google Shape;6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98804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417605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423341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491981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61545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56033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63130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16583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a:extLst>
            <a:ext uri="{FF2B5EF4-FFF2-40B4-BE49-F238E27FC236}">
              <a16:creationId xmlns:a16="http://schemas.microsoft.com/office/drawing/2014/main" id="{5052ED08-9E88-2EC5-21DA-E5027F09BD56}"/>
            </a:ext>
          </a:extLst>
        </p:cNvPr>
        <p:cNvGrpSpPr/>
        <p:nvPr/>
      </p:nvGrpSpPr>
      <p:grpSpPr>
        <a:xfrm>
          <a:off x="0" y="0"/>
          <a:ext cx="0" cy="0"/>
          <a:chOff x="0" y="0"/>
          <a:chExt cx="0" cy="0"/>
        </a:xfrm>
      </p:grpSpPr>
      <p:sp>
        <p:nvSpPr>
          <p:cNvPr id="77" name="Google Shape;77;p3:notes">
            <a:extLst>
              <a:ext uri="{FF2B5EF4-FFF2-40B4-BE49-F238E27FC236}">
                <a16:creationId xmlns:a16="http://schemas.microsoft.com/office/drawing/2014/main" id="{766FD91F-330E-1E0E-17DE-DA1CB637EBB7}"/>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a:extLst>
              <a:ext uri="{FF2B5EF4-FFF2-40B4-BE49-F238E27FC236}">
                <a16:creationId xmlns:a16="http://schemas.microsoft.com/office/drawing/2014/main" id="{FA5B7C57-0B4E-8BA6-AA94-884C9ADCB0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82511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69438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19354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85731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68274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71139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8" name="Google Shape;7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4588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txBox="1">
            <a:spLocks noGrp="1"/>
          </p:cNvSpPr>
          <p:nvPr>
            <p:ph type="ctrTitle"/>
          </p:nvPr>
        </p:nvSpPr>
        <p:spPr>
          <a:xfrm>
            <a:off x="415611" y="992767"/>
            <a:ext cx="113608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5" name="Google Shape;15;p2"/>
          <p:cNvSpPr txBox="1">
            <a:spLocks noGrp="1"/>
          </p:cNvSpPr>
          <p:nvPr>
            <p:ph type="subTitle" idx="1"/>
          </p:nvPr>
        </p:nvSpPr>
        <p:spPr>
          <a:xfrm>
            <a:off x="415600" y="3778833"/>
            <a:ext cx="113608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6" name="Google Shape;16;p2"/>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txBox="1">
            <a:spLocks noGrp="1"/>
          </p:cNvSpPr>
          <p:nvPr>
            <p:ph type="title" hasCustomPrompt="1"/>
          </p:nvPr>
        </p:nvSpPr>
        <p:spPr>
          <a:xfrm>
            <a:off x="415600" y="1474833"/>
            <a:ext cx="113608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1"/>
          <p:cNvSpPr txBox="1">
            <a:spLocks noGrp="1"/>
          </p:cNvSpPr>
          <p:nvPr>
            <p:ph type="body" idx="1"/>
          </p:nvPr>
        </p:nvSpPr>
        <p:spPr>
          <a:xfrm>
            <a:off x="415600" y="4202967"/>
            <a:ext cx="113608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1" name="Google Shape;51;p11"/>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2"/>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838200" y="365126"/>
            <a:ext cx="10515600" cy="13257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chemeClr val="dk1"/>
              </a:buClr>
              <a:buSzPts val="18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6" name="Google Shape;56;p13"/>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Autofit/>
          </a:bodyPr>
          <a:lstStyle>
            <a:lvl1pPr marL="457200" lvl="0" indent="-342900" algn="l" rtl="0">
              <a:lnSpc>
                <a:spcPct val="90000"/>
              </a:lnSpc>
              <a:spcBef>
                <a:spcPts val="750"/>
              </a:spcBef>
              <a:spcAft>
                <a:spcPts val="0"/>
              </a:spcAft>
              <a:buClr>
                <a:schemeClr val="dk1"/>
              </a:buClr>
              <a:buSzPts val="1800"/>
              <a:buChar char="•"/>
              <a:defRPr/>
            </a:lvl1pPr>
            <a:lvl2pPr marL="914400" lvl="1" indent="-342900" algn="l" rtl="0">
              <a:lnSpc>
                <a:spcPct val="90000"/>
              </a:lnSpc>
              <a:spcBef>
                <a:spcPts val="375"/>
              </a:spcBef>
              <a:spcAft>
                <a:spcPts val="0"/>
              </a:spcAft>
              <a:buClr>
                <a:schemeClr val="dk1"/>
              </a:buClr>
              <a:buSzPts val="1800"/>
              <a:buChar char="•"/>
              <a:defRPr/>
            </a:lvl2pPr>
            <a:lvl3pPr marL="1371600" lvl="2" indent="-342900" algn="l" rtl="0">
              <a:lnSpc>
                <a:spcPct val="90000"/>
              </a:lnSpc>
              <a:spcBef>
                <a:spcPts val="375"/>
              </a:spcBef>
              <a:spcAft>
                <a:spcPts val="0"/>
              </a:spcAft>
              <a:buClr>
                <a:schemeClr val="dk1"/>
              </a:buClr>
              <a:buSzPts val="1800"/>
              <a:buChar char="•"/>
              <a:defRPr/>
            </a:lvl3pPr>
            <a:lvl4pPr marL="1828800" lvl="3" indent="-342900" algn="l" rtl="0">
              <a:lnSpc>
                <a:spcPct val="90000"/>
              </a:lnSpc>
              <a:spcBef>
                <a:spcPts val="375"/>
              </a:spcBef>
              <a:spcAft>
                <a:spcPts val="0"/>
              </a:spcAft>
              <a:buClr>
                <a:schemeClr val="dk1"/>
              </a:buClr>
              <a:buSzPts val="1800"/>
              <a:buChar char="•"/>
              <a:defRPr/>
            </a:lvl4pPr>
            <a:lvl5pPr marL="2286000" lvl="4" indent="-342900" algn="l" rtl="0">
              <a:lnSpc>
                <a:spcPct val="90000"/>
              </a:lnSpc>
              <a:spcBef>
                <a:spcPts val="375"/>
              </a:spcBef>
              <a:spcAft>
                <a:spcPts val="0"/>
              </a:spcAft>
              <a:buClr>
                <a:schemeClr val="dk1"/>
              </a:buClr>
              <a:buSzPts val="1800"/>
              <a:buChar char="•"/>
              <a:defRPr/>
            </a:lvl5pPr>
            <a:lvl6pPr marL="2743200" lvl="5" indent="-342900" algn="l" rtl="0">
              <a:lnSpc>
                <a:spcPct val="90000"/>
              </a:lnSpc>
              <a:spcBef>
                <a:spcPts val="375"/>
              </a:spcBef>
              <a:spcAft>
                <a:spcPts val="0"/>
              </a:spcAft>
              <a:buClr>
                <a:schemeClr val="dk1"/>
              </a:buClr>
              <a:buSzPts val="1800"/>
              <a:buChar char="•"/>
              <a:defRPr/>
            </a:lvl6pPr>
            <a:lvl7pPr marL="3200400" lvl="6" indent="-342900" algn="l" rtl="0">
              <a:lnSpc>
                <a:spcPct val="90000"/>
              </a:lnSpc>
              <a:spcBef>
                <a:spcPts val="375"/>
              </a:spcBef>
              <a:spcAft>
                <a:spcPts val="0"/>
              </a:spcAft>
              <a:buClr>
                <a:schemeClr val="dk1"/>
              </a:buClr>
              <a:buSzPts val="1800"/>
              <a:buChar char="•"/>
              <a:defRPr/>
            </a:lvl7pPr>
            <a:lvl8pPr marL="3657600" lvl="7" indent="-342900" algn="l" rtl="0">
              <a:lnSpc>
                <a:spcPct val="90000"/>
              </a:lnSpc>
              <a:spcBef>
                <a:spcPts val="375"/>
              </a:spcBef>
              <a:spcAft>
                <a:spcPts val="0"/>
              </a:spcAft>
              <a:buClr>
                <a:schemeClr val="dk1"/>
              </a:buClr>
              <a:buSzPts val="1800"/>
              <a:buChar char="•"/>
              <a:defRPr/>
            </a:lvl8pPr>
            <a:lvl9pPr marL="4114800" lvl="8" indent="-342900" algn="l" rtl="0">
              <a:lnSpc>
                <a:spcPct val="90000"/>
              </a:lnSpc>
              <a:spcBef>
                <a:spcPts val="375"/>
              </a:spcBef>
              <a:spcAft>
                <a:spcPts val="0"/>
              </a:spcAft>
              <a:buClr>
                <a:schemeClr val="dk1"/>
              </a:buClr>
              <a:buSzPts val="1800"/>
              <a:buChar char="•"/>
              <a:defRPr/>
            </a:lvl9pPr>
          </a:lstStyle>
          <a:p>
            <a:endParaRPr/>
          </a:p>
        </p:txBody>
      </p:sp>
      <p:sp>
        <p:nvSpPr>
          <p:cNvPr id="57" name="Google Shape;57;p13"/>
          <p:cNvSpPr txBox="1">
            <a:spLocks noGrp="1"/>
          </p:cNvSpPr>
          <p:nvPr>
            <p:ph type="dt" idx="10"/>
          </p:nvPr>
        </p:nvSpPr>
        <p:spPr>
          <a:xfrm>
            <a:off x="838200" y="6356351"/>
            <a:ext cx="27432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8" name="Google Shape;58;p13"/>
          <p:cNvSpPr txBox="1">
            <a:spLocks noGrp="1"/>
          </p:cNvSpPr>
          <p:nvPr>
            <p:ph type="ftr" idx="11"/>
          </p:nvPr>
        </p:nvSpPr>
        <p:spPr>
          <a:xfrm>
            <a:off x="4038600" y="6356351"/>
            <a:ext cx="4114800" cy="3651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9" name="Google Shape;59;p13"/>
          <p:cNvSpPr txBox="1">
            <a:spLocks noGrp="1"/>
          </p:cNvSpPr>
          <p:nvPr>
            <p:ph type="sldNum" idx="12"/>
          </p:nvPr>
        </p:nvSpPr>
        <p:spPr>
          <a:xfrm>
            <a:off x="8610600" y="6356351"/>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15600" y="2867800"/>
            <a:ext cx="11360800" cy="11223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415600" y="593367"/>
            <a:ext cx="113608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415600" y="593367"/>
            <a:ext cx="113608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6" name="Google Shape;26;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15600" y="593367"/>
            <a:ext cx="113608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1" name="Google Shape;31;p6"/>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415600" y="740800"/>
            <a:ext cx="3744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415600" y="1852800"/>
            <a:ext cx="3744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5" name="Google Shape;35;p7"/>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653667" y="600200"/>
            <a:ext cx="84904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8" name="Google Shape;38;p8"/>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6096000" y="-167"/>
            <a:ext cx="6096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41" name="Google Shape;41;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354000" y="3737433"/>
            <a:ext cx="53936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6586000" y="965433"/>
            <a:ext cx="5116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4" name="Google Shape;44;p9"/>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415600" y="5640767"/>
            <a:ext cx="79984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7" name="Google Shape;47;p10"/>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15600" y="593367"/>
            <a:ext cx="113608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11" name="Google Shape;11;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12" name="Google Shape;12;p1"/>
          <p:cNvSpPr txBox="1">
            <a:spLocks noGrp="1"/>
          </p:cNvSpPr>
          <p:nvPr>
            <p:ph type="sldNum" idx="12"/>
          </p:nvPr>
        </p:nvSpPr>
        <p:spPr>
          <a:xfrm>
            <a:off x="11296611" y="6217622"/>
            <a:ext cx="7316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sv-SE"/>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https://mova.uni.mau.se/"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3" name="textruta 2">
            <a:extLst>
              <a:ext uri="{FF2B5EF4-FFF2-40B4-BE49-F238E27FC236}">
                <a16:creationId xmlns:a16="http://schemas.microsoft.com/office/drawing/2014/main" id="{AACB61B2-83B1-4619-CE54-129B4F9B839F}"/>
              </a:ext>
            </a:extLst>
          </p:cNvPr>
          <p:cNvSpPr txBox="1"/>
          <p:nvPr/>
        </p:nvSpPr>
        <p:spPr>
          <a:xfrm>
            <a:off x="3150219" y="2635936"/>
            <a:ext cx="5891562" cy="1323439"/>
          </a:xfrm>
          <a:prstGeom prst="rect">
            <a:avLst/>
          </a:prstGeom>
          <a:noFill/>
        </p:spPr>
        <p:txBody>
          <a:bodyPr wrap="square" lIns="91440" tIns="45720" rIns="91440" bIns="45720" rtlCol="0" anchor="t">
            <a:spAutoFit/>
          </a:bodyPr>
          <a:lstStyle/>
          <a:p>
            <a:pPr algn="ctr"/>
            <a:r>
              <a:rPr lang="en-GB" sz="4000" dirty="0">
                <a:latin typeface="Calibri"/>
                <a:cs typeface="Calibri"/>
              </a:rPr>
              <a:t>Attuning-with </a:t>
            </a:r>
            <a:br>
              <a:rPr lang="en-GB" sz="4000" dirty="0">
                <a:latin typeface="Calibri"/>
                <a:cs typeface="Calibri"/>
              </a:rPr>
            </a:br>
            <a:r>
              <a:rPr lang="en-GB" sz="4000" dirty="0">
                <a:latin typeface="Calibri"/>
                <a:cs typeface="Calibri"/>
              </a:rPr>
              <a:t>more-than-humans</a:t>
            </a:r>
          </a:p>
        </p:txBody>
      </p:sp>
      <p:pic>
        <p:nvPicPr>
          <p:cNvPr id="7" name="Bildobjekt 6" descr="En bild som visar skärmbild, Electric blue, Teckensnitt, Majorelleblå&#10;&#10;Automatiskt genererad beskrivning">
            <a:extLst>
              <a:ext uri="{FF2B5EF4-FFF2-40B4-BE49-F238E27FC236}">
                <a16:creationId xmlns:a16="http://schemas.microsoft.com/office/drawing/2014/main" id="{62A04571-AFBA-E60F-83A9-6341B9B99E08}"/>
              </a:ext>
            </a:extLst>
          </p:cNvPr>
          <p:cNvPicPr>
            <a:picLocks noChangeAspect="1"/>
          </p:cNvPicPr>
          <p:nvPr/>
        </p:nvPicPr>
        <p:blipFill>
          <a:blip r:embed="rId3"/>
          <a:stretch>
            <a:fillRect/>
          </a:stretch>
        </p:blipFill>
        <p:spPr>
          <a:xfrm>
            <a:off x="124235" y="86610"/>
            <a:ext cx="1937481" cy="431424"/>
          </a:xfrm>
          <a:prstGeom prst="rect">
            <a:avLst/>
          </a:prstGeom>
        </p:spPr>
      </p:pic>
      <p:pic>
        <p:nvPicPr>
          <p:cNvPr id="2" name="Bildobjekt 1" descr="En bild som visar Färggrann, konst, siluett&#10;&#10;Automatiskt genererad beskrivning">
            <a:extLst>
              <a:ext uri="{FF2B5EF4-FFF2-40B4-BE49-F238E27FC236}">
                <a16:creationId xmlns:a16="http://schemas.microsoft.com/office/drawing/2014/main" id="{54DC04A2-D7F8-8CC7-576C-F49AF0C0B4BD}"/>
              </a:ext>
            </a:extLst>
          </p:cNvPr>
          <p:cNvPicPr>
            <a:picLocks noChangeAspect="1"/>
          </p:cNvPicPr>
          <p:nvPr/>
        </p:nvPicPr>
        <p:blipFill>
          <a:blip r:embed="rId4"/>
          <a:stretch>
            <a:fillRect/>
          </a:stretch>
        </p:blipFill>
        <p:spPr>
          <a:xfrm>
            <a:off x="10375846" y="123664"/>
            <a:ext cx="1506392" cy="3866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Technicist, mechanistic, instrumentalist approaches</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Riley and White (2019) argue that some of the obstacles for engaging affectively with more-than-humans in natural or urban environments (or a mix thereof) are our learned technicist, mechanistic and instrumentalist approaches to our environments. Some unlearning is required.</a:t>
            </a:r>
            <a:endParaRPr lang="en-US"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dirty="0">
                <a:solidFill>
                  <a:schemeClr val="tx1"/>
                </a:solidFill>
                <a:latin typeface="Calibri" panose="020F0502020204030204" pitchFamily="34" charset="0"/>
                <a:cs typeface="Calibri" panose="020F0502020204030204" pitchFamily="34" charset="0"/>
              </a:rPr>
              <a:t>We experience in gardens and city parks ourselves or someone else mows the lawn with a machine. When we go for a long hike, we might focus on our outdoor equipment and the sporty efficiency of walking with this equipment, step counter, calorie calculator etc.</a:t>
            </a:r>
          </a:p>
          <a:p>
            <a:pPr marL="114300" indent="0">
              <a:lnSpc>
                <a:spcPct val="100000"/>
              </a:lnSpc>
              <a:buNone/>
            </a:pPr>
            <a:r>
              <a:rPr lang="en-US" dirty="0">
                <a:solidFill>
                  <a:schemeClr val="tx1"/>
                </a:solidFill>
                <a:latin typeface="Calibri" panose="020F0502020204030204" pitchFamily="34" charset="0"/>
                <a:cs typeface="Calibri" panose="020F0502020204030204" pitchFamily="34" charset="0"/>
              </a:rPr>
              <a:t>Industrialized farming use big machines to control how we grow food, and we often see these machines interact with monoculture in what could otherwise have been natural environments.</a:t>
            </a:r>
          </a:p>
          <a:p>
            <a:pPr marL="114300" indent="0">
              <a:lnSpc>
                <a:spcPct val="100000"/>
              </a:lnSpc>
              <a:buNone/>
            </a:pPr>
            <a:r>
              <a:rPr lang="en-US" dirty="0">
                <a:solidFill>
                  <a:schemeClr val="tx1"/>
                </a:solidFill>
                <a:latin typeface="Calibri" panose="020F0502020204030204" pitchFamily="34" charset="0"/>
                <a:cs typeface="Calibri" panose="020F0502020204030204" pitchFamily="34" charset="0"/>
              </a:rPr>
              <a:t>Our visual culture: we are used to looking at things through our mobile phones, taking photos, filming …</a:t>
            </a:r>
          </a:p>
          <a:p>
            <a:pPr marL="114300" indent="0">
              <a:lnSpc>
                <a:spcPct val="100000"/>
              </a:lnSpc>
              <a:buNone/>
            </a:pPr>
            <a:r>
              <a:rPr lang="en-US" b="1" dirty="0">
                <a:solidFill>
                  <a:schemeClr val="tx1"/>
                </a:solidFill>
                <a:latin typeface="Calibri" panose="020F0502020204030204" pitchFamily="34" charset="0"/>
                <a:cs typeface="Calibri" panose="020F0502020204030204" pitchFamily="34" charset="0"/>
              </a:rPr>
              <a:t>Hierarchy: </a:t>
            </a:r>
            <a:r>
              <a:rPr lang="en-US" dirty="0">
                <a:solidFill>
                  <a:schemeClr val="tx1"/>
                </a:solidFill>
                <a:latin typeface="Calibri" panose="020F0502020204030204" pitchFamily="34" charset="0"/>
                <a:cs typeface="Calibri" panose="020F0502020204030204" pitchFamily="34" charset="0"/>
              </a:rPr>
              <a:t>it is very difficult to get a one-to-one affective relationship with more-than-humans if we think about them as an ‘it’ (Kimmerer, 2013) and something that should be controlled. </a:t>
            </a:r>
          </a:p>
          <a:p>
            <a:pPr marL="114300" indent="0">
              <a:lnSpc>
                <a:spcPct val="100000"/>
              </a:lnSpc>
              <a:buNone/>
            </a:pPr>
            <a:endParaRPr lang="en-US"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US"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US" dirty="0">
              <a:solidFill>
                <a:schemeClr val="bg1">
                  <a:lumMod val="50000"/>
                </a:schemeClr>
              </a:solidFill>
              <a:effectLst/>
              <a:latin typeface="Times"/>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2930048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How can we see, feel, and explore otherwise?</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Riley and White (2019, page 266)</a:t>
            </a:r>
          </a:p>
          <a:p>
            <a:pPr marL="114300" indent="0">
              <a:buNone/>
            </a:pPr>
            <a:r>
              <a:rPr lang="en-GB" i="1" dirty="0">
                <a:solidFill>
                  <a:schemeClr val="bg1">
                    <a:lumMod val="50000"/>
                  </a:schemeClr>
                </a:solidFill>
                <a:effectLst/>
                <a:latin typeface="Calibri" panose="020F0502020204030204" pitchFamily="34" charset="0"/>
                <a:cs typeface="Calibri" panose="020F0502020204030204" pitchFamily="34" charset="0"/>
              </a:rPr>
              <a:t>One evening as we ventured to the shoreline hoping to catch a glimpse of the rising full moon on</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the eastern horizon, standing in a circle and clasping hands with the tide ebbing and flowing</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around our feet, my body stirred in/to action, reminding me of my life-affirming relationships</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with all ‘Other(s)’ around me. Becoming a human/water/sand/moon assemblage, we were</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emerging in a ‘togetherness relationship’, knowing our human selves through each other,</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the water, the sand, and the moon. In this moment, our human thoughts and feelings as socialised</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by discursive structures, had become entangled with the materiality of our own fleshy bodies;</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the course granules of sand under our feet, the dense swirling water around our ankles, and</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the iridescent yellow moon hanging in a pitch-black sky. I had always felt a romantic sense of</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affinity and intimacy with this coastal biome, extrinsically bound to environmental stewardship</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by stories of environmental crises that threaten the planet’s livelihood. Yet, through</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affective intensities ‘marking’ my body with liveliness and vibrancy, this bounding became</a:t>
            </a:r>
            <a:r>
              <a:rPr lang="en-GB" dirty="0">
                <a:solidFill>
                  <a:schemeClr val="bg1">
                    <a:lumMod val="50000"/>
                  </a:schemeClr>
                </a:solidFill>
                <a:latin typeface="Calibri" panose="020F0502020204030204" pitchFamily="34" charset="0"/>
                <a:cs typeface="Calibri" panose="020F0502020204030204" pitchFamily="34" charset="0"/>
              </a:rPr>
              <a:t> </a:t>
            </a:r>
            <a:r>
              <a:rPr lang="en-GB" i="1" dirty="0">
                <a:solidFill>
                  <a:schemeClr val="bg1">
                    <a:lumMod val="50000"/>
                  </a:schemeClr>
                </a:solidFill>
                <a:effectLst/>
                <a:latin typeface="Calibri" panose="020F0502020204030204" pitchFamily="34" charset="0"/>
                <a:cs typeface="Calibri" panose="020F0502020204030204" pitchFamily="34" charset="0"/>
              </a:rPr>
              <a:t>an intrinsic knowing.</a:t>
            </a:r>
            <a:endParaRPr lang="en-US" dirty="0">
              <a:solidFill>
                <a:schemeClr val="bg1">
                  <a:lumMod val="50000"/>
                </a:schemeClr>
              </a:solidFill>
              <a:effectLst/>
              <a:latin typeface="Calibri" panose="020F0502020204030204" pitchFamily="34" charset="0"/>
              <a:cs typeface="Calibri" panose="020F0502020204030204" pitchFamily="34" charset="0"/>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61163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How can we see, feel, and explore otherwise?</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Riley and White (2019, page 266)</a:t>
            </a:r>
          </a:p>
          <a:p>
            <a:pPr marL="114300" indent="0">
              <a:buNone/>
            </a:pPr>
            <a:r>
              <a:rPr lang="en-GB" i="1" dirty="0">
                <a:solidFill>
                  <a:schemeClr val="bg1">
                    <a:lumMod val="50000"/>
                  </a:schemeClr>
                </a:solidFill>
                <a:effectLst/>
                <a:latin typeface="Calibri" panose="020F0502020204030204" pitchFamily="34" charset="0"/>
                <a:cs typeface="Calibri" panose="020F0502020204030204" pitchFamily="34" charset="0"/>
              </a:rPr>
              <a:t>Explore how we were becoming ‘other’ to ourselves in ‘transforming-with’ the world. In this way, the mindfulness practices challenged humancentric positions of teaching and learning </a:t>
            </a:r>
            <a:r>
              <a:rPr lang="en-GB" dirty="0">
                <a:solidFill>
                  <a:schemeClr val="bg1">
                    <a:lumMod val="50000"/>
                  </a:schemeClr>
                </a:solidFill>
                <a:effectLst/>
                <a:latin typeface="Calibri" panose="020F0502020204030204" pitchFamily="34" charset="0"/>
                <a:cs typeface="Calibri" panose="020F0502020204030204" pitchFamily="34" charset="0"/>
              </a:rPr>
              <a:t>about/of</a:t>
            </a:r>
            <a:r>
              <a:rPr lang="en-GB" i="1" dirty="0">
                <a:solidFill>
                  <a:schemeClr val="bg1">
                    <a:lumMod val="50000"/>
                  </a:schemeClr>
                </a:solidFill>
                <a:effectLst/>
                <a:latin typeface="Calibri" panose="020F0502020204030204" pitchFamily="34" charset="0"/>
                <a:cs typeface="Calibri" panose="020F0502020204030204" pitchFamily="34" charset="0"/>
              </a:rPr>
              <a:t> the world, to enact teaching and learning </a:t>
            </a:r>
            <a:r>
              <a:rPr lang="en-GB" dirty="0">
                <a:solidFill>
                  <a:schemeClr val="bg1">
                    <a:lumMod val="50000"/>
                  </a:schemeClr>
                </a:solidFill>
                <a:effectLst/>
                <a:latin typeface="Calibri" panose="020F0502020204030204" pitchFamily="34" charset="0"/>
                <a:cs typeface="Calibri" panose="020F0502020204030204" pitchFamily="34" charset="0"/>
              </a:rPr>
              <a:t>with</a:t>
            </a:r>
            <a:r>
              <a:rPr lang="en-GB" i="1" dirty="0">
                <a:solidFill>
                  <a:schemeClr val="bg1">
                    <a:lumMod val="50000"/>
                  </a:schemeClr>
                </a:solidFill>
                <a:effectLst/>
                <a:latin typeface="Calibri" panose="020F0502020204030204" pitchFamily="34" charset="0"/>
                <a:cs typeface="Calibri" panose="020F0502020204030204" pitchFamily="34" charset="0"/>
              </a:rPr>
              <a:t> the world.</a:t>
            </a:r>
          </a:p>
          <a:p>
            <a:pPr marL="114300" indent="0">
              <a:buNone/>
            </a:pPr>
            <a:r>
              <a:rPr lang="en-GB" dirty="0">
                <a:solidFill>
                  <a:schemeClr val="tx1"/>
                </a:solidFill>
                <a:latin typeface="Calibri" panose="020F0502020204030204" pitchFamily="34" charset="0"/>
                <a:cs typeface="Calibri" panose="020F0502020204030204" pitchFamily="34" charset="0"/>
              </a:rPr>
              <a:t>Question: </a:t>
            </a:r>
            <a:r>
              <a:rPr lang="en-GB" i="1" dirty="0">
                <a:solidFill>
                  <a:schemeClr val="tx1"/>
                </a:solidFill>
                <a:latin typeface="Calibri" panose="020F0502020204030204" pitchFamily="34" charset="0"/>
                <a:cs typeface="Calibri" panose="020F0502020204030204" pitchFamily="34" charset="0"/>
              </a:rPr>
              <a:t>what does it take to becoming part of an assemblage in an eco-system? What kinds of activities might we engage in to really become part? (and not separated from)</a:t>
            </a:r>
          </a:p>
          <a:p>
            <a:pPr marL="114300" indent="0">
              <a:buNone/>
            </a:pPr>
            <a:endParaRPr lang="en-GB" i="1" dirty="0">
              <a:solidFill>
                <a:schemeClr val="bg1">
                  <a:lumMod val="50000"/>
                </a:schemeClr>
              </a:solidFill>
              <a:latin typeface="Calibri" panose="020F0502020204030204" pitchFamily="34" charset="0"/>
              <a:cs typeface="Calibri" panose="020F0502020204030204" pitchFamily="34" charset="0"/>
            </a:endParaRPr>
          </a:p>
          <a:p>
            <a:pPr marL="114300" indent="0">
              <a:buNone/>
            </a:pPr>
            <a:endParaRPr lang="en-GB" i="1" dirty="0">
              <a:solidFill>
                <a:schemeClr val="bg1">
                  <a:lumMod val="50000"/>
                </a:schemeClr>
              </a:solidFill>
              <a:latin typeface="Calibri" panose="020F0502020204030204" pitchFamily="34" charset="0"/>
              <a:cs typeface="Calibri" panose="020F0502020204030204" pitchFamily="34" charset="0"/>
            </a:endParaRPr>
          </a:p>
          <a:p>
            <a:pPr marL="114300" indent="0">
              <a:buNone/>
            </a:pPr>
            <a:endParaRPr lang="en-US" dirty="0">
              <a:solidFill>
                <a:schemeClr val="bg1">
                  <a:lumMod val="50000"/>
                </a:schemeClr>
              </a:solidFill>
              <a:effectLst/>
              <a:latin typeface="Calibri" panose="020F0502020204030204" pitchFamily="34" charset="0"/>
              <a:cs typeface="Calibri" panose="020F0502020204030204" pitchFamily="34" charset="0"/>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943578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How can we see, feel, and explore otherwise?</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Another example can be found in Kimmerer 2013. Kimmerer argues that we might establish respectful relationships with more-than-humans – a feeling of kinship – through our physical, embodied and </a:t>
            </a:r>
            <a:r>
              <a:rPr lang="en-US" b="0" i="1" dirty="0">
                <a:solidFill>
                  <a:schemeClr val="tx1"/>
                </a:solidFill>
                <a:effectLst/>
                <a:latin typeface="Calibri" panose="020F0502020204030204" pitchFamily="34" charset="0"/>
                <a:cs typeface="Calibri" panose="020F0502020204030204" pitchFamily="34" charset="0"/>
              </a:rPr>
              <a:t>practical</a:t>
            </a:r>
            <a:r>
              <a:rPr lang="en-US" b="0" i="0" dirty="0">
                <a:solidFill>
                  <a:schemeClr val="tx1"/>
                </a:solidFill>
                <a:effectLst/>
                <a:latin typeface="Calibri" panose="020F0502020204030204" pitchFamily="34" charset="0"/>
                <a:cs typeface="Calibri" panose="020F0502020204030204" pitchFamily="34" charset="0"/>
              </a:rPr>
              <a:t> engagements with more-than-humans. Especially when these activities support our own survival and well-being. This is because we obtain an understanding of how our own well-being depends on the well-being of others (plants, animals who sustain us).</a:t>
            </a:r>
          </a:p>
          <a:p>
            <a:pPr marL="114300" indent="0">
              <a:buNone/>
            </a:pPr>
            <a:r>
              <a:rPr lang="sv-SE" i="1" dirty="0">
                <a:solidFill>
                  <a:schemeClr val="bg1">
                    <a:lumMod val="50000"/>
                  </a:schemeClr>
                </a:solidFill>
                <a:latin typeface="Calibri" panose="020F0502020204030204" pitchFamily="34" charset="0"/>
                <a:cs typeface="Calibri" panose="020F0502020204030204" pitchFamily="34" charset="0"/>
              </a:rPr>
              <a:t>Read from </a:t>
            </a:r>
            <a:r>
              <a:rPr lang="sv-SE" i="1" dirty="0" err="1">
                <a:solidFill>
                  <a:schemeClr val="bg1">
                    <a:lumMod val="50000"/>
                  </a:schemeClr>
                </a:solidFill>
                <a:latin typeface="Calibri" panose="020F0502020204030204" pitchFamily="34" charset="0"/>
                <a:cs typeface="Calibri" panose="020F0502020204030204" pitchFamily="34" charset="0"/>
              </a:rPr>
              <a:t>one</a:t>
            </a:r>
            <a:r>
              <a:rPr lang="sv-SE" i="1" dirty="0">
                <a:solidFill>
                  <a:schemeClr val="bg1">
                    <a:lumMod val="50000"/>
                  </a:schemeClr>
                </a:solidFill>
                <a:latin typeface="Calibri" panose="020F0502020204030204" pitchFamily="34" charset="0"/>
                <a:cs typeface="Calibri" panose="020F0502020204030204" pitchFamily="34" charset="0"/>
              </a:rPr>
              <a:t> </a:t>
            </a:r>
            <a:r>
              <a:rPr lang="sv-SE" i="1" dirty="0" err="1">
                <a:solidFill>
                  <a:schemeClr val="bg1">
                    <a:lumMod val="50000"/>
                  </a:schemeClr>
                </a:solidFill>
                <a:latin typeface="Calibri" panose="020F0502020204030204" pitchFamily="34" charset="0"/>
                <a:cs typeface="Calibri" panose="020F0502020204030204" pitchFamily="34" charset="0"/>
              </a:rPr>
              <a:t>of</a:t>
            </a:r>
            <a:r>
              <a:rPr lang="sv-SE" i="1" dirty="0">
                <a:solidFill>
                  <a:schemeClr val="bg1">
                    <a:lumMod val="50000"/>
                  </a:schemeClr>
                </a:solidFill>
                <a:latin typeface="Calibri" panose="020F0502020204030204" pitchFamily="34" charset="0"/>
                <a:cs typeface="Calibri" panose="020F0502020204030204" pitchFamily="34" charset="0"/>
              </a:rPr>
              <a:t> the </a:t>
            </a:r>
            <a:r>
              <a:rPr lang="sv-SE" i="1" dirty="0" err="1">
                <a:solidFill>
                  <a:schemeClr val="bg1">
                    <a:lumMod val="50000"/>
                  </a:schemeClr>
                </a:solidFill>
                <a:latin typeface="Calibri" panose="020F0502020204030204" pitchFamily="34" charset="0"/>
                <a:cs typeface="Calibri" panose="020F0502020204030204" pitchFamily="34" charset="0"/>
              </a:rPr>
              <a:t>chapters</a:t>
            </a:r>
            <a:r>
              <a:rPr lang="sv-SE" i="1" dirty="0">
                <a:solidFill>
                  <a:schemeClr val="bg1">
                    <a:lumMod val="50000"/>
                  </a:schemeClr>
                </a:solidFill>
                <a:latin typeface="Calibri" panose="020F0502020204030204" pitchFamily="34" charset="0"/>
                <a:cs typeface="Calibri" panose="020F0502020204030204" pitchFamily="34" charset="0"/>
              </a:rPr>
              <a:t> in </a:t>
            </a:r>
            <a:r>
              <a:rPr lang="sv-SE" i="1" dirty="0" err="1">
                <a:solidFill>
                  <a:schemeClr val="bg1">
                    <a:lumMod val="50000"/>
                  </a:schemeClr>
                </a:solidFill>
                <a:latin typeface="Calibri" panose="020F0502020204030204" pitchFamily="34" charset="0"/>
                <a:cs typeface="Calibri" panose="020F0502020204030204" pitchFamily="34" charset="0"/>
              </a:rPr>
              <a:t>this</a:t>
            </a:r>
            <a:r>
              <a:rPr lang="sv-SE" i="1" dirty="0">
                <a:solidFill>
                  <a:schemeClr val="bg1">
                    <a:lumMod val="50000"/>
                  </a:schemeClr>
                </a:solidFill>
                <a:latin typeface="Calibri" panose="020F0502020204030204" pitchFamily="34" charset="0"/>
                <a:cs typeface="Calibri" panose="020F0502020204030204" pitchFamily="34" charset="0"/>
              </a:rPr>
              <a:t> </a:t>
            </a:r>
            <a:r>
              <a:rPr lang="sv-SE" i="1" dirty="0" err="1">
                <a:solidFill>
                  <a:schemeClr val="bg1">
                    <a:lumMod val="50000"/>
                  </a:schemeClr>
                </a:solidFill>
                <a:latin typeface="Calibri" panose="020F0502020204030204" pitchFamily="34" charset="0"/>
                <a:cs typeface="Calibri" panose="020F0502020204030204" pitchFamily="34" charset="0"/>
              </a:rPr>
              <a:t>book</a:t>
            </a:r>
            <a:r>
              <a:rPr lang="sv-SE" i="1" dirty="0">
                <a:solidFill>
                  <a:schemeClr val="bg1">
                    <a:lumMod val="50000"/>
                  </a:schemeClr>
                </a:solidFill>
                <a:latin typeface="Calibri" panose="020F0502020204030204" pitchFamily="34" charset="0"/>
                <a:cs typeface="Calibri" panose="020F0502020204030204" pitchFamily="34" charset="0"/>
              </a:rPr>
              <a:t> … suggestion: page 235 from ”I </a:t>
            </a:r>
            <a:r>
              <a:rPr lang="sv-SE" i="1" dirty="0" err="1">
                <a:solidFill>
                  <a:schemeClr val="bg1">
                    <a:lumMod val="50000"/>
                  </a:schemeClr>
                </a:solidFill>
                <a:latin typeface="Calibri" panose="020F0502020204030204" pitchFamily="34" charset="0"/>
                <a:cs typeface="Calibri" panose="020F0502020204030204" pitchFamily="34" charset="0"/>
              </a:rPr>
              <a:t>send</a:t>
            </a:r>
            <a:r>
              <a:rPr lang="sv-SE" i="1" dirty="0">
                <a:solidFill>
                  <a:schemeClr val="bg1">
                    <a:lumMod val="50000"/>
                  </a:schemeClr>
                </a:solidFill>
                <a:latin typeface="Calibri" panose="020F0502020204030204" pitchFamily="34" charset="0"/>
                <a:cs typeface="Calibri" panose="020F0502020204030204" pitchFamily="34" charset="0"/>
              </a:rPr>
              <a:t> the students off </a:t>
            </a:r>
            <a:r>
              <a:rPr lang="sv-SE" i="1" dirty="0" err="1">
                <a:solidFill>
                  <a:schemeClr val="bg1">
                    <a:lumMod val="50000"/>
                  </a:schemeClr>
                </a:solidFill>
                <a:latin typeface="Calibri" panose="020F0502020204030204" pitchFamily="34" charset="0"/>
                <a:cs typeface="Calibri" panose="020F0502020204030204" pitchFamily="34" charset="0"/>
              </a:rPr>
              <a:t>gathering</a:t>
            </a:r>
            <a:r>
              <a:rPr lang="sv-SE" i="1" dirty="0">
                <a:solidFill>
                  <a:schemeClr val="bg1">
                    <a:lumMod val="50000"/>
                  </a:schemeClr>
                </a:solidFill>
                <a:latin typeface="Calibri" panose="020F0502020204030204" pitchFamily="34" charset="0"/>
                <a:cs typeface="Calibri" panose="020F0502020204030204" pitchFamily="34" charset="0"/>
              </a:rPr>
              <a:t>, to read the land …”</a:t>
            </a:r>
            <a:endParaRPr lang="en-US" dirty="0">
              <a:solidFill>
                <a:schemeClr val="bg1">
                  <a:lumMod val="50000"/>
                </a:schemeClr>
              </a:solidFill>
              <a:effectLst/>
              <a:latin typeface="Calibri" panose="020F0502020204030204" pitchFamily="34" charset="0"/>
              <a:cs typeface="Calibri" panose="020F0502020204030204" pitchFamily="34" charset="0"/>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1013247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US" sz="3600" dirty="0">
                <a:solidFill>
                  <a:schemeClr val="tx1"/>
                </a:solidFill>
                <a:latin typeface="Calibri" panose="020F0502020204030204" pitchFamily="34" charset="0"/>
                <a:cs typeface="Calibri" panose="020F0502020204030204" pitchFamily="34" charset="0"/>
              </a:rPr>
              <a:t>Field studies and exhibition</a:t>
            </a:r>
          </a:p>
          <a:p>
            <a:pPr marL="114300" indent="0">
              <a:buNone/>
            </a:pPr>
            <a:endParaRPr lang="en-US"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dirty="0">
                <a:solidFill>
                  <a:schemeClr val="tx1"/>
                </a:solidFill>
                <a:latin typeface="Calibri" panose="020F0502020204030204" pitchFamily="34" charset="0"/>
                <a:cs typeface="Calibri" panose="020F0502020204030204" pitchFamily="34" charset="0"/>
              </a:rPr>
              <a:t>You will go on a fieldtrip to a place that is relevant to this course: the project and the case that you work on. You work in pairs. Pick a place of your choice that you find relevant and inspiring. Perhaps it takes a walk to different places to ‘make the place find you’? (and not the other way around).</a:t>
            </a:r>
          </a:p>
          <a:p>
            <a:pPr marL="114300" indent="0">
              <a:lnSpc>
                <a:spcPct val="100000"/>
              </a:lnSpc>
              <a:buNone/>
            </a:pPr>
            <a:r>
              <a:rPr lang="en-US" dirty="0">
                <a:solidFill>
                  <a:schemeClr val="tx1"/>
                </a:solidFill>
                <a:effectLst/>
                <a:latin typeface="Calibri" panose="020F0502020204030204" pitchFamily="34" charset="0"/>
                <a:cs typeface="Calibri" panose="020F0502020204030204" pitchFamily="34" charset="0"/>
              </a:rPr>
              <a:t>Make yourself available to this place. Try to explore it differently than the dominant scientific, mechanistic … ways that you might be used to. Remember how you explored places as a child with an open mind. </a:t>
            </a:r>
          </a:p>
          <a:p>
            <a:pPr marL="114300" indent="0">
              <a:lnSpc>
                <a:spcPct val="100000"/>
              </a:lnSpc>
              <a:buNone/>
            </a:pPr>
            <a:r>
              <a:rPr lang="en-US" dirty="0">
                <a:solidFill>
                  <a:schemeClr val="tx1"/>
                </a:solidFill>
                <a:effectLst/>
                <a:latin typeface="Calibri" panose="020F0502020204030204" pitchFamily="34" charset="0"/>
                <a:cs typeface="Calibri" panose="020F0502020204030204" pitchFamily="34" charset="0"/>
              </a:rPr>
              <a:t>When you get there, </a:t>
            </a:r>
            <a:r>
              <a:rPr lang="en-US" i="1" dirty="0">
                <a:solidFill>
                  <a:schemeClr val="accent1"/>
                </a:solidFill>
                <a:latin typeface="Calibri" panose="020F0502020204030204" pitchFamily="34" charset="0"/>
                <a:cs typeface="Arial" panose="020B0604020202020204" pitchFamily="34" charset="0"/>
              </a:rPr>
              <a:t>r</a:t>
            </a:r>
            <a:r>
              <a:rPr lang="en-US" sz="1800" i="1"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elate</a:t>
            </a:r>
            <a:r>
              <a:rPr lang="en-US"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 in embodied and affectionate ways with more-than-humans in a chosen environment</a:t>
            </a:r>
            <a:r>
              <a:rPr lang="en-US"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And after a while: </a:t>
            </a:r>
            <a:r>
              <a:rPr lang="en-US" sz="1800" i="1"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Design </a:t>
            </a:r>
            <a:r>
              <a:rPr lang="en-US"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ways of attuning-with elements of the environment during a series of field studies to a chosen environment.</a:t>
            </a:r>
            <a:endParaRPr lang="sv-SE"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r>
              <a:rPr lang="en-GB" sz="1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You might want to stay in the places of your choice for a long time. You might also want to get back to it to experience it again on a different day, different time, different weather. Notice how it changes over time and depending on how you are that day. Your mood. The situation that you are in together.</a:t>
            </a:r>
          </a:p>
          <a:p>
            <a:pPr marL="114300" indent="0">
              <a:lnSpc>
                <a:spcPct val="100000"/>
              </a:lnSpc>
              <a:buNone/>
            </a:pPr>
            <a:r>
              <a:rPr lang="en-US" dirty="0">
                <a:solidFill>
                  <a:schemeClr val="tx1"/>
                </a:solidFill>
                <a:effectLst/>
                <a:latin typeface="Calibri" panose="020F0502020204030204" pitchFamily="34" charset="0"/>
                <a:cs typeface="Calibri" panose="020F0502020204030204" pitchFamily="34" charset="0"/>
              </a:rPr>
              <a:t> </a:t>
            </a:r>
          </a:p>
          <a:p>
            <a:pPr marL="114300" indent="0">
              <a:lnSpc>
                <a:spcPct val="100000"/>
              </a:lnSpc>
              <a:buNone/>
            </a:pPr>
            <a:endParaRPr lang="en-US"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endParaRPr lang="en-US" dirty="0">
              <a:solidFill>
                <a:schemeClr val="bg1">
                  <a:lumMod val="50000"/>
                </a:schemeClr>
              </a:solidFill>
              <a:effectLst/>
              <a:latin typeface="Calibri" panose="020F0502020204030204" pitchFamily="34" charset="0"/>
              <a:cs typeface="Calibri" panose="020F0502020204030204" pitchFamily="34" charset="0"/>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959407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US" sz="3600" dirty="0">
                <a:solidFill>
                  <a:schemeClr val="tx1"/>
                </a:solidFill>
                <a:latin typeface="Calibri" panose="020F0502020204030204" pitchFamily="34" charset="0"/>
                <a:cs typeface="Calibri" panose="020F0502020204030204" pitchFamily="34" charset="0"/>
              </a:rPr>
              <a:t>Field studies and exhibition</a:t>
            </a:r>
          </a:p>
          <a:p>
            <a:pPr marL="114300" indent="0">
              <a:buNone/>
            </a:pPr>
            <a:endParaRPr lang="en-US"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sv-SE" dirty="0" err="1">
                <a:solidFill>
                  <a:schemeClr val="tx1"/>
                </a:solidFill>
                <a:latin typeface="Calibri" panose="020F0502020204030204" pitchFamily="34" charset="0"/>
                <a:cs typeface="Calibri" panose="020F0502020204030204" pitchFamily="34" charset="0"/>
              </a:rPr>
              <a:t>When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you</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developed</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ways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being</a:t>
            </a:r>
            <a:r>
              <a:rPr lang="sv-SE" dirty="0">
                <a:solidFill>
                  <a:schemeClr val="tx1"/>
                </a:solidFill>
                <a:latin typeface="Calibri" panose="020F0502020204030204" pitchFamily="34" charset="0"/>
                <a:cs typeface="Calibri" panose="020F0502020204030204" pitchFamily="34" charset="0"/>
              </a:rPr>
              <a:t> and </a:t>
            </a:r>
            <a:r>
              <a:rPr lang="sv-SE" dirty="0" err="1">
                <a:solidFill>
                  <a:schemeClr val="tx1"/>
                </a:solidFill>
                <a:latin typeface="Calibri" panose="020F0502020204030204" pitchFamily="34" charset="0"/>
                <a:cs typeface="Calibri" panose="020F0502020204030204" pitchFamily="34" charset="0"/>
              </a:rPr>
              <a:t>attuning-with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more</a:t>
            </a:r>
            <a:r>
              <a:rPr lang="sv-SE" dirty="0">
                <a:solidFill>
                  <a:schemeClr val="tx1"/>
                </a:solidFill>
                <a:latin typeface="Calibri" panose="020F0502020204030204" pitchFamily="34" charset="0"/>
                <a:cs typeface="Calibri" panose="020F0502020204030204" pitchFamily="34" charset="0"/>
              </a:rPr>
              <a:t>-</a:t>
            </a:r>
            <a:r>
              <a:rPr lang="sv-SE" dirty="0" err="1">
                <a:solidFill>
                  <a:schemeClr val="tx1"/>
                </a:solidFill>
                <a:latin typeface="Calibri" panose="020F0502020204030204" pitchFamily="34" charset="0"/>
                <a:cs typeface="Calibri" panose="020F0502020204030204" pitchFamily="34" charset="0"/>
              </a:rPr>
              <a:t>than</a:t>
            </a:r>
            <a:r>
              <a:rPr lang="sv-SE" dirty="0">
                <a:solidFill>
                  <a:schemeClr val="tx1"/>
                </a:solidFill>
                <a:latin typeface="Calibri" panose="020F0502020204030204" pitchFamily="34" charset="0"/>
                <a:cs typeface="Calibri" panose="020F0502020204030204" pitchFamily="34" charset="0"/>
              </a:rPr>
              <a:t>-humans in </a:t>
            </a:r>
            <a:r>
              <a:rPr lang="sv-SE" dirty="0" err="1">
                <a:solidFill>
                  <a:schemeClr val="tx1"/>
                </a:solidFill>
                <a:latin typeface="Calibri" panose="020F0502020204030204" pitchFamily="34" charset="0"/>
                <a:cs typeface="Calibri" panose="020F0502020204030204" pitchFamily="34" charset="0"/>
              </a:rPr>
              <a:t>your</a:t>
            </a:r>
            <a:r>
              <a:rPr lang="sv-SE" dirty="0">
                <a:solidFill>
                  <a:schemeClr val="tx1"/>
                </a:solidFill>
                <a:latin typeface="Calibri" panose="020F0502020204030204" pitchFamily="34" charset="0"/>
                <a:cs typeface="Calibri" panose="020F0502020204030204" pitchFamily="34" charset="0"/>
              </a:rPr>
              <a:t> chosen </a:t>
            </a:r>
            <a:r>
              <a:rPr lang="sv-SE" dirty="0" err="1">
                <a:solidFill>
                  <a:schemeClr val="tx1"/>
                </a:solidFill>
                <a:latin typeface="Calibri" panose="020F0502020204030204" pitchFamily="34" charset="0"/>
                <a:cs typeface="Calibri" panose="020F0502020204030204" pitchFamily="34" charset="0"/>
              </a:rPr>
              <a:t>place</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you</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can</a:t>
            </a:r>
            <a:r>
              <a:rPr lang="sv-SE" dirty="0">
                <a:solidFill>
                  <a:schemeClr val="tx1"/>
                </a:solidFill>
                <a:latin typeface="Calibri" panose="020F0502020204030204" pitchFamily="34" charset="0"/>
                <a:cs typeface="Calibri" panose="020F0502020204030204" pitchFamily="34" charset="0"/>
              </a:rPr>
              <a:t> start to </a:t>
            </a:r>
            <a:r>
              <a:rPr lang="sv-SE" dirty="0" err="1">
                <a:solidFill>
                  <a:schemeClr val="tx1"/>
                </a:solidFill>
                <a:latin typeface="Calibri" panose="020F0502020204030204" pitchFamily="34" charset="0"/>
                <a:cs typeface="Calibri" panose="020F0502020204030204" pitchFamily="34" charset="0"/>
              </a:rPr>
              <a:t>document</a:t>
            </a:r>
            <a:r>
              <a:rPr lang="sv-SE" dirty="0">
                <a:solidFill>
                  <a:schemeClr val="tx1"/>
                </a:solidFill>
                <a:latin typeface="Calibri" panose="020F0502020204030204" pitchFamily="34" charset="0"/>
                <a:cs typeface="Calibri" panose="020F0502020204030204" pitchFamily="34" charset="0"/>
              </a:rPr>
              <a:t> a) </a:t>
            </a:r>
            <a:r>
              <a:rPr lang="sv-SE" dirty="0" err="1">
                <a:solidFill>
                  <a:schemeClr val="tx1"/>
                </a:solidFill>
                <a:latin typeface="Calibri" panose="020F0502020204030204" pitchFamily="34" charset="0"/>
                <a:cs typeface="Calibri" panose="020F0502020204030204" pitchFamily="34" charset="0"/>
              </a:rPr>
              <a:t>how</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you</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attune-with</a:t>
            </a:r>
            <a:r>
              <a:rPr lang="sv-SE" dirty="0">
                <a:solidFill>
                  <a:schemeClr val="tx1"/>
                </a:solidFill>
                <a:latin typeface="Calibri" panose="020F0502020204030204" pitchFamily="34" charset="0"/>
                <a:cs typeface="Calibri" panose="020F0502020204030204" pitchFamily="34" charset="0"/>
              </a:rPr>
              <a:t>, or </a:t>
            </a:r>
            <a:r>
              <a:rPr lang="sv-SE" dirty="0" err="1">
                <a:solidFill>
                  <a:schemeClr val="tx1"/>
                </a:solidFill>
                <a:latin typeface="Calibri" panose="020F0502020204030204" pitchFamily="34" charset="0"/>
                <a:cs typeface="Calibri" panose="020F0502020204030204" pitchFamily="34" charset="0"/>
              </a:rPr>
              <a:t>document</a:t>
            </a:r>
            <a:r>
              <a:rPr lang="sv-SE" dirty="0">
                <a:solidFill>
                  <a:schemeClr val="tx1"/>
                </a:solidFill>
                <a:latin typeface="Calibri" panose="020F0502020204030204" pitchFamily="34" charset="0"/>
                <a:cs typeface="Calibri" panose="020F0502020204030204" pitchFamily="34" charset="0"/>
              </a:rPr>
              <a:t> b) the </a:t>
            </a:r>
            <a:r>
              <a:rPr lang="sv-SE" dirty="0" err="1">
                <a:solidFill>
                  <a:schemeClr val="tx1"/>
                </a:solidFill>
                <a:latin typeface="Calibri" panose="020F0502020204030204" pitchFamily="34" charset="0"/>
                <a:cs typeface="Calibri" panose="020F0502020204030204" pitchFamily="34" charset="0"/>
              </a:rPr>
              <a:t>results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attuning</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a:t>
            </a:r>
          </a:p>
          <a:p>
            <a:pPr marL="114300" indent="0">
              <a:lnSpc>
                <a:spcPct val="100000"/>
              </a:lnSpc>
              <a:buNone/>
            </a:pPr>
            <a:r>
              <a:rPr lang="en-US" sz="1800" i="1"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Describe</a:t>
            </a:r>
            <a:r>
              <a:rPr lang="en-US"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 and </a:t>
            </a:r>
            <a:r>
              <a:rPr lang="en-US" sz="1800" i="1"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illustrate</a:t>
            </a:r>
            <a:r>
              <a:rPr lang="en-US"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 experiences of attuning-with through photos, drawings, and creative writing.</a:t>
            </a:r>
          </a:p>
          <a:p>
            <a:pPr marL="114300" indent="0">
              <a:lnSpc>
                <a:spcPct val="100000"/>
              </a:lnSpc>
              <a:buNone/>
            </a:pPr>
            <a:r>
              <a:rPr lang="sv-SE" dirty="0" err="1">
                <a:solidFill>
                  <a:schemeClr val="tx1"/>
                </a:solidFill>
                <a:latin typeface="Calibri" panose="020F0502020204030204" pitchFamily="34" charset="0"/>
                <a:cs typeface="Calibri" panose="020F0502020204030204" pitchFamily="34" charset="0"/>
              </a:rPr>
              <a:t>You</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can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use</a:t>
            </a:r>
            <a:r>
              <a:rPr lang="sv-SE" dirty="0">
                <a:solidFill>
                  <a:schemeClr val="tx1"/>
                </a:solidFill>
                <a:latin typeface="Calibri" panose="020F0502020204030204" pitchFamily="34" charset="0"/>
                <a:cs typeface="Calibri" panose="020F0502020204030204" pitchFamily="34" charset="0"/>
              </a:rPr>
              <a:t> the </a:t>
            </a:r>
            <a:r>
              <a:rPr lang="sv-SE" dirty="0" err="1">
                <a:solidFill>
                  <a:schemeClr val="tx1"/>
                </a:solidFill>
                <a:latin typeface="Calibri" panose="020F0502020204030204" pitchFamily="34" charset="0"/>
                <a:cs typeface="Calibri" panose="020F0502020204030204" pitchFamily="34" charset="0"/>
              </a:rPr>
              <a:t>methods</a:t>
            </a:r>
            <a:r>
              <a:rPr lang="sv-SE" dirty="0">
                <a:solidFill>
                  <a:schemeClr val="tx1"/>
                </a:solidFill>
                <a:latin typeface="Calibri" panose="020F0502020204030204" pitchFamily="34" charset="0"/>
                <a:cs typeface="Calibri" panose="020F0502020204030204" pitchFamily="34" charset="0"/>
              </a:rPr>
              <a:t> in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Martin and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Hanington</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(2019)</a:t>
            </a:r>
            <a:r>
              <a:rPr lang="sv-SE"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“collage” (p. 46-47) and ”diary studies” (p. 88-89). However, any additional methods that you are inspired to develop there is relevant. </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Since you work in pairs, you can help each other out with the documentation.</a:t>
            </a:r>
            <a:endParaRPr lang="en-US" dirty="0">
              <a:solidFill>
                <a:schemeClr val="tx1"/>
              </a:solidFill>
              <a:effectLst/>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4117954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US" sz="3600" dirty="0">
                <a:solidFill>
                  <a:schemeClr val="tx1"/>
                </a:solidFill>
                <a:latin typeface="Calibri" panose="020F0502020204030204" pitchFamily="34" charset="0"/>
                <a:cs typeface="Calibri" panose="020F0502020204030204" pitchFamily="34" charset="0"/>
              </a:rPr>
              <a:t>Field studies and exhibition</a:t>
            </a:r>
          </a:p>
          <a:p>
            <a:pPr marL="114300" indent="0">
              <a:buNone/>
            </a:pPr>
            <a:endParaRPr lang="en-US"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We will have an exhibition in a later class moment where you will present your documentation. You might also bring some materials / more-than-humans from this place to the exhibition, if you think it is OK. Reflect on it. At the exhibition, each pair will split up so that one person mediates the attuning-with experiences while the other person walks around in the exhibition and explores what the others have experienced. Take turns. You can collect an A1 sheet of paper and gather your materials in an informal poster format. Under each poster, you are also welcome to show videos and play back sound files through headphones from a digital device.  </a:t>
            </a:r>
          </a:p>
          <a:p>
            <a:pPr marL="114300" indent="0">
              <a:lnSpc>
                <a:spcPct val="100000"/>
              </a:lnSpc>
              <a:buNone/>
            </a:pP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In the exhibition you will </a:t>
            </a:r>
            <a:r>
              <a:rPr lang="en-US" i="1" dirty="0">
                <a:solidFill>
                  <a:schemeClr val="accent1"/>
                </a:solidFill>
                <a:latin typeface="Calibri" panose="020F0502020204030204" pitchFamily="34" charset="0"/>
                <a:ea typeface="Calibri" panose="020F0502020204030204" pitchFamily="34" charset="0"/>
                <a:cs typeface="Arial" panose="020B0604020202020204" pitchFamily="34" charset="0"/>
              </a:rPr>
              <a:t>d</a:t>
            </a:r>
            <a:r>
              <a:rPr lang="en-US" sz="1800" i="1"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iscuss </a:t>
            </a:r>
            <a:r>
              <a:rPr lang="en-US"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rPr>
              <a:t>through informal dialogues about what ‘attuning-with’ means to designing-with / making-with more-than-humans.</a:t>
            </a:r>
            <a:endParaRPr lang="sv-SE"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lnSpc>
                <a:spcPct val="100000"/>
              </a:lnSpc>
              <a:buNone/>
            </a:pP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lnSpc>
                <a:spcPct val="100000"/>
              </a:lnSpc>
              <a:buNone/>
            </a:pP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114300" indent="0">
              <a:lnSpc>
                <a:spcPct val="100000"/>
              </a:lnSpc>
              <a:buNone/>
            </a:pPr>
            <a:endParaRPr lang="sv-SE"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endParaRPr lang="sv-SE" sz="1800" dirty="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endParaRPr lang="en-GB"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r>
              <a:rPr lang="en-US" dirty="0">
                <a:solidFill>
                  <a:schemeClr val="tx1"/>
                </a:solidFill>
                <a:effectLst/>
                <a:latin typeface="Calibri" panose="020F0502020204030204" pitchFamily="34" charset="0"/>
                <a:cs typeface="Calibri" panose="020F0502020204030204" pitchFamily="34" charset="0"/>
              </a:rPr>
              <a:t> </a:t>
            </a:r>
          </a:p>
          <a:p>
            <a:pPr marL="114300" indent="0">
              <a:lnSpc>
                <a:spcPct val="100000"/>
              </a:lnSpc>
              <a:buNone/>
            </a:pPr>
            <a:endParaRPr lang="en-US"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endParaRPr lang="en-US" dirty="0">
              <a:solidFill>
                <a:schemeClr val="bg1">
                  <a:lumMod val="50000"/>
                </a:schemeClr>
              </a:solidFill>
              <a:effectLst/>
              <a:latin typeface="Calibri" panose="020F0502020204030204" pitchFamily="34" charset="0"/>
              <a:cs typeface="Calibri" panose="020F0502020204030204" pitchFamily="34" charset="0"/>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86519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a:cs typeface="Calibri"/>
              </a:rPr>
              <a:t>References</a:t>
            </a:r>
            <a:endParaRPr lang="en-GB" sz="3600" dirty="0">
              <a:solidFill>
                <a:schemeClr val="tx1"/>
              </a:solidFill>
              <a:latin typeface="Calibri" panose="020F0502020204030204" pitchFamily="34" charset="0"/>
              <a:cs typeface="Calibri" panose="020F0502020204030204" pitchFamily="34" charset="0"/>
            </a:endParaRP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spcAft>
                <a:spcPts val="100"/>
              </a:spcAft>
              <a:buNone/>
            </a:pPr>
            <a:r>
              <a:rPr lang="sv-SE" dirty="0" err="1">
                <a:solidFill>
                  <a:schemeClr val="tx1"/>
                </a:solidFill>
                <a:effectLst/>
                <a:latin typeface="Calibri" panose="020F0502020204030204" pitchFamily="34" charset="0"/>
                <a:cs typeface="Calibri" panose="020F0502020204030204" pitchFamily="34" charset="0"/>
              </a:rPr>
              <a:t>Abram</a:t>
            </a:r>
            <a:r>
              <a:rPr lang="sv-SE" dirty="0">
                <a:solidFill>
                  <a:schemeClr val="tx1"/>
                </a:solidFill>
                <a:effectLst/>
                <a:latin typeface="Calibri" panose="020F0502020204030204" pitchFamily="34" charset="0"/>
                <a:cs typeface="Calibri" panose="020F0502020204030204" pitchFamily="34" charset="0"/>
              </a:rPr>
              <a:t>, David. (1997). </a:t>
            </a:r>
            <a:r>
              <a:rPr lang="sv-SE" i="1" dirty="0">
                <a:solidFill>
                  <a:schemeClr val="tx1"/>
                </a:solidFill>
                <a:effectLst/>
                <a:latin typeface="Calibri" panose="020F0502020204030204" pitchFamily="34" charset="0"/>
                <a:cs typeface="Calibri" panose="020F0502020204030204" pitchFamily="34" charset="0"/>
              </a:rPr>
              <a:t>The </a:t>
            </a:r>
            <a:r>
              <a:rPr lang="sv-SE" i="1" dirty="0" err="1">
                <a:solidFill>
                  <a:schemeClr val="tx1"/>
                </a:solidFill>
                <a:effectLst/>
                <a:latin typeface="Calibri" panose="020F0502020204030204" pitchFamily="34" charset="0"/>
                <a:cs typeface="Calibri" panose="020F0502020204030204" pitchFamily="34" charset="0"/>
              </a:rPr>
              <a:t>spell</a:t>
            </a:r>
            <a:r>
              <a:rPr lang="sv-SE" i="1" dirty="0">
                <a:solidFill>
                  <a:schemeClr val="tx1"/>
                </a:solidFill>
                <a:effectLst/>
                <a:latin typeface="Calibri" panose="020F0502020204030204" pitchFamily="34" charset="0"/>
                <a:cs typeface="Calibri" panose="020F0502020204030204" pitchFamily="34" charset="0"/>
              </a:rPr>
              <a:t> </a:t>
            </a:r>
            <a:r>
              <a:rPr lang="sv-SE" i="1" dirty="0" err="1">
                <a:solidFill>
                  <a:schemeClr val="tx1"/>
                </a:solidFill>
                <a:effectLst/>
                <a:latin typeface="Calibri" panose="020F0502020204030204" pitchFamily="34" charset="0"/>
                <a:cs typeface="Calibri" panose="020F0502020204030204" pitchFamily="34" charset="0"/>
              </a:rPr>
              <a:t>of</a:t>
            </a:r>
            <a:r>
              <a:rPr lang="sv-SE" i="1" dirty="0">
                <a:solidFill>
                  <a:schemeClr val="tx1"/>
                </a:solidFill>
                <a:effectLst/>
                <a:latin typeface="Calibri" panose="020F0502020204030204" pitchFamily="34" charset="0"/>
                <a:cs typeface="Calibri" panose="020F0502020204030204" pitchFamily="34" charset="0"/>
              </a:rPr>
              <a:t> the </a:t>
            </a:r>
            <a:r>
              <a:rPr lang="sv-SE" i="1" dirty="0" err="1">
                <a:solidFill>
                  <a:schemeClr val="tx1"/>
                </a:solidFill>
                <a:effectLst/>
                <a:latin typeface="Calibri" panose="020F0502020204030204" pitchFamily="34" charset="0"/>
                <a:cs typeface="Calibri" panose="020F0502020204030204" pitchFamily="34" charset="0"/>
              </a:rPr>
              <a:t>sensuous</a:t>
            </a:r>
            <a:r>
              <a:rPr lang="sv-SE" i="1" dirty="0">
                <a:solidFill>
                  <a:schemeClr val="tx1"/>
                </a:solidFill>
                <a:effectLst/>
                <a:latin typeface="Calibri" panose="020F0502020204030204" pitchFamily="34" charset="0"/>
                <a:cs typeface="Calibri" panose="020F0502020204030204" pitchFamily="34" charset="0"/>
              </a:rPr>
              <a:t>: perception and </a:t>
            </a:r>
            <a:r>
              <a:rPr lang="sv-SE" i="1" dirty="0" err="1">
                <a:solidFill>
                  <a:schemeClr val="tx1"/>
                </a:solidFill>
                <a:effectLst/>
                <a:latin typeface="Calibri" panose="020F0502020204030204" pitchFamily="34" charset="0"/>
                <a:cs typeface="Calibri" panose="020F0502020204030204" pitchFamily="34" charset="0"/>
              </a:rPr>
              <a:t>language</a:t>
            </a:r>
            <a:r>
              <a:rPr lang="sv-SE" i="1" dirty="0">
                <a:solidFill>
                  <a:schemeClr val="tx1"/>
                </a:solidFill>
                <a:effectLst/>
                <a:latin typeface="Calibri" panose="020F0502020204030204" pitchFamily="34" charset="0"/>
                <a:cs typeface="Calibri" panose="020F0502020204030204" pitchFamily="34" charset="0"/>
              </a:rPr>
              <a:t> in a </a:t>
            </a:r>
            <a:r>
              <a:rPr lang="sv-SE" i="1" dirty="0" err="1">
                <a:solidFill>
                  <a:schemeClr val="tx1"/>
                </a:solidFill>
                <a:effectLst/>
                <a:latin typeface="Calibri" panose="020F0502020204030204" pitchFamily="34" charset="0"/>
                <a:cs typeface="Calibri" panose="020F0502020204030204" pitchFamily="34" charset="0"/>
              </a:rPr>
              <a:t>morethan</a:t>
            </a:r>
            <a:r>
              <a:rPr lang="sv-SE" i="1" dirty="0">
                <a:solidFill>
                  <a:schemeClr val="tx1"/>
                </a:solidFill>
                <a:effectLst/>
                <a:latin typeface="Calibri" panose="020F0502020204030204" pitchFamily="34" charset="0"/>
                <a:cs typeface="Calibri" panose="020F0502020204030204" pitchFamily="34" charset="0"/>
              </a:rPr>
              <a:t>-human </a:t>
            </a:r>
            <a:r>
              <a:rPr lang="sv-SE" i="1" dirty="0" err="1">
                <a:solidFill>
                  <a:schemeClr val="tx1"/>
                </a:solidFill>
                <a:effectLst/>
                <a:latin typeface="Calibri" panose="020F0502020204030204" pitchFamily="34" charset="0"/>
                <a:cs typeface="Calibri" panose="020F0502020204030204" pitchFamily="34" charset="0"/>
              </a:rPr>
              <a:t>world</a:t>
            </a:r>
            <a:r>
              <a:rPr lang="sv-SE" i="1" dirty="0">
                <a:solidFill>
                  <a:schemeClr val="tx1"/>
                </a:solidFill>
                <a:effectLst/>
                <a:latin typeface="Calibri" panose="020F0502020204030204" pitchFamily="34" charset="0"/>
                <a:cs typeface="Calibri" panose="020F0502020204030204" pitchFamily="34" charset="0"/>
              </a:rPr>
              <a:t>. (1. </a:t>
            </a:r>
            <a:r>
              <a:rPr lang="sv-SE" i="1" dirty="0" err="1">
                <a:solidFill>
                  <a:schemeClr val="tx1"/>
                </a:solidFill>
                <a:effectLst/>
                <a:latin typeface="Calibri" panose="020F0502020204030204" pitchFamily="34" charset="0"/>
                <a:cs typeface="Calibri" panose="020F0502020204030204" pitchFamily="34" charset="0"/>
              </a:rPr>
              <a:t>Vintage</a:t>
            </a:r>
            <a:r>
              <a:rPr lang="sv-SE" i="1" dirty="0">
                <a:solidFill>
                  <a:schemeClr val="tx1"/>
                </a:solidFill>
                <a:effectLst/>
                <a:latin typeface="Calibri" panose="020F0502020204030204" pitchFamily="34" charset="0"/>
                <a:cs typeface="Calibri" panose="020F0502020204030204" pitchFamily="34" charset="0"/>
              </a:rPr>
              <a:t> Books ed.) </a:t>
            </a:r>
            <a:r>
              <a:rPr lang="sv-SE" dirty="0">
                <a:solidFill>
                  <a:schemeClr val="tx1"/>
                </a:solidFill>
                <a:effectLst/>
                <a:latin typeface="Calibri" panose="020F0502020204030204" pitchFamily="34" charset="0"/>
                <a:cs typeface="Calibri" panose="020F0502020204030204" pitchFamily="34" charset="0"/>
              </a:rPr>
              <a:t>New York: </a:t>
            </a:r>
            <a:r>
              <a:rPr lang="sv-SE" dirty="0" err="1">
                <a:solidFill>
                  <a:schemeClr val="tx1"/>
                </a:solidFill>
                <a:effectLst/>
                <a:latin typeface="Calibri" panose="020F0502020204030204" pitchFamily="34" charset="0"/>
                <a:cs typeface="Calibri" panose="020F0502020204030204" pitchFamily="34" charset="0"/>
              </a:rPr>
              <a:t>Vintage</a:t>
            </a:r>
            <a:r>
              <a:rPr lang="sv-SE" dirty="0">
                <a:solidFill>
                  <a:schemeClr val="tx1"/>
                </a:solidFill>
                <a:effectLst/>
                <a:latin typeface="Calibri" panose="020F0502020204030204" pitchFamily="34" charset="0"/>
                <a:cs typeface="Calibri" panose="020F0502020204030204" pitchFamily="34" charset="0"/>
              </a:rPr>
              <a:t>.</a:t>
            </a:r>
          </a:p>
          <a:p>
            <a:pPr marL="114300" indent="0">
              <a:spcAft>
                <a:spcPts val="100"/>
              </a:spcAft>
              <a:buNone/>
            </a:pPr>
            <a:r>
              <a:rPr lang="sv-SE" dirty="0">
                <a:solidFill>
                  <a:schemeClr val="tx1"/>
                </a:solidFill>
                <a:effectLst/>
                <a:latin typeface="Calibri" panose="020F0502020204030204" pitchFamily="34" charset="0"/>
                <a:cs typeface="Calibri" panose="020F0502020204030204" pitchFamily="34" charset="0"/>
              </a:rPr>
              <a:t>Collinson, </a:t>
            </a:r>
            <a:r>
              <a:rPr lang="sv-SE" dirty="0" err="1">
                <a:solidFill>
                  <a:schemeClr val="tx1"/>
                </a:solidFill>
                <a:effectLst/>
                <a:latin typeface="Calibri" panose="020F0502020204030204" pitchFamily="34" charset="0"/>
                <a:cs typeface="Calibri" panose="020F0502020204030204" pitchFamily="34" charset="0"/>
              </a:rPr>
              <a:t>Jacquelyn</a:t>
            </a:r>
            <a:r>
              <a:rPr lang="sv-SE" dirty="0">
                <a:solidFill>
                  <a:schemeClr val="tx1"/>
                </a:solidFill>
                <a:effectLst/>
                <a:latin typeface="Calibri" panose="020F0502020204030204" pitchFamily="34" charset="0"/>
                <a:cs typeface="Calibri" panose="020F0502020204030204" pitchFamily="34" charset="0"/>
              </a:rPr>
              <a:t> A.  (2008). </a:t>
            </a:r>
            <a:r>
              <a:rPr lang="sv-SE" dirty="0" err="1">
                <a:solidFill>
                  <a:schemeClr val="tx1"/>
                </a:solidFill>
                <a:effectLst/>
                <a:latin typeface="Calibri" panose="020F0502020204030204" pitchFamily="34" charset="0"/>
                <a:cs typeface="Calibri" panose="020F0502020204030204" pitchFamily="34" charset="0"/>
              </a:rPr>
              <a:t>Running</a:t>
            </a:r>
            <a:r>
              <a:rPr lang="sv-SE" dirty="0">
                <a:solidFill>
                  <a:schemeClr val="tx1"/>
                </a:solidFill>
                <a:effectLst/>
                <a:latin typeface="Calibri" panose="020F0502020204030204" pitchFamily="34" charset="0"/>
                <a:cs typeface="Calibri" panose="020F0502020204030204" pitchFamily="34" charset="0"/>
              </a:rPr>
              <a:t> the routes </a:t>
            </a:r>
            <a:r>
              <a:rPr lang="sv-SE" dirty="0" err="1">
                <a:solidFill>
                  <a:schemeClr val="tx1"/>
                </a:solidFill>
                <a:effectLst/>
                <a:latin typeface="Calibri" panose="020F0502020204030204" pitchFamily="34" charset="0"/>
                <a:cs typeface="Calibri" panose="020F0502020204030204" pitchFamily="34" charset="0"/>
              </a:rPr>
              <a:t>together</a:t>
            </a:r>
            <a:r>
              <a:rPr lang="sv-SE" dirty="0">
                <a:solidFill>
                  <a:schemeClr val="tx1"/>
                </a:solidFill>
                <a:effectLst/>
                <a:latin typeface="Calibri" panose="020F0502020204030204" pitchFamily="34" charset="0"/>
                <a:cs typeface="Calibri" panose="020F0502020204030204" pitchFamily="34" charset="0"/>
              </a:rPr>
              <a:t> – </a:t>
            </a:r>
            <a:r>
              <a:rPr lang="sv-SE" dirty="0" err="1">
                <a:solidFill>
                  <a:schemeClr val="tx1"/>
                </a:solidFill>
                <a:effectLst/>
                <a:latin typeface="Calibri" panose="020F0502020204030204" pitchFamily="34" charset="0"/>
                <a:cs typeface="Calibri" panose="020F0502020204030204" pitchFamily="34" charset="0"/>
              </a:rPr>
              <a:t>corunning</a:t>
            </a:r>
            <a:r>
              <a:rPr lang="sv-SE" dirty="0">
                <a:solidFill>
                  <a:schemeClr val="tx1"/>
                </a:solidFill>
                <a:effectLst/>
                <a:latin typeface="Calibri" panose="020F0502020204030204" pitchFamily="34" charset="0"/>
                <a:cs typeface="Calibri" panose="020F0502020204030204" pitchFamily="34" charset="0"/>
              </a:rPr>
              <a:t> and </a:t>
            </a:r>
            <a:r>
              <a:rPr lang="sv-SE" dirty="0" err="1">
                <a:solidFill>
                  <a:schemeClr val="tx1"/>
                </a:solidFill>
                <a:effectLst/>
                <a:latin typeface="Calibri" panose="020F0502020204030204" pitchFamily="34" charset="0"/>
                <a:cs typeface="Calibri" panose="020F0502020204030204" pitchFamily="34" charset="0"/>
              </a:rPr>
              <a:t>knowledge</a:t>
            </a:r>
            <a:r>
              <a:rPr lang="sv-SE" dirty="0">
                <a:solidFill>
                  <a:schemeClr val="tx1"/>
                </a:solidFill>
                <a:effectLst/>
                <a:latin typeface="Calibri" panose="020F0502020204030204" pitchFamily="34" charset="0"/>
                <a:cs typeface="Calibri" panose="020F0502020204030204" pitchFamily="34" charset="0"/>
              </a:rPr>
              <a:t> in action.</a:t>
            </a:r>
            <a:r>
              <a:rPr lang="sv-SE" i="1" dirty="0">
                <a:solidFill>
                  <a:schemeClr val="tx1"/>
                </a:solidFill>
                <a:effectLst/>
                <a:latin typeface="Calibri" panose="020F0502020204030204" pitchFamily="34" charset="0"/>
                <a:cs typeface="Calibri" panose="020F0502020204030204" pitchFamily="34" charset="0"/>
              </a:rPr>
              <a:t> Journal </a:t>
            </a:r>
            <a:r>
              <a:rPr lang="sv-SE" i="1" dirty="0" err="1">
                <a:solidFill>
                  <a:schemeClr val="tx1"/>
                </a:solidFill>
                <a:effectLst/>
                <a:latin typeface="Calibri" panose="020F0502020204030204" pitchFamily="34" charset="0"/>
                <a:cs typeface="Calibri" panose="020F0502020204030204" pitchFamily="34" charset="0"/>
              </a:rPr>
              <a:t>of</a:t>
            </a:r>
            <a:r>
              <a:rPr lang="sv-SE" i="1" dirty="0">
                <a:solidFill>
                  <a:schemeClr val="tx1"/>
                </a:solidFill>
                <a:effectLst/>
                <a:latin typeface="Calibri" panose="020F0502020204030204" pitchFamily="34" charset="0"/>
                <a:cs typeface="Calibri" panose="020F0502020204030204" pitchFamily="34" charset="0"/>
              </a:rPr>
              <a:t> Contemporary </a:t>
            </a:r>
            <a:r>
              <a:rPr lang="sv-SE" i="1" dirty="0" err="1">
                <a:solidFill>
                  <a:schemeClr val="tx1"/>
                </a:solidFill>
                <a:effectLst/>
                <a:latin typeface="Calibri" panose="020F0502020204030204" pitchFamily="34" charset="0"/>
                <a:cs typeface="Calibri" panose="020F0502020204030204" pitchFamily="34" charset="0"/>
              </a:rPr>
              <a:t>Ethnography</a:t>
            </a:r>
            <a:r>
              <a:rPr lang="sv-SE" dirty="0">
                <a:solidFill>
                  <a:schemeClr val="tx1"/>
                </a:solidFill>
                <a:effectLst/>
                <a:latin typeface="Calibri" panose="020F0502020204030204" pitchFamily="34" charset="0"/>
                <a:cs typeface="Calibri" panose="020F0502020204030204" pitchFamily="34" charset="0"/>
              </a:rPr>
              <a:t> </a:t>
            </a:r>
            <a:r>
              <a:rPr lang="sv-SE" i="1" dirty="0">
                <a:solidFill>
                  <a:schemeClr val="tx1"/>
                </a:solidFill>
                <a:effectLst/>
                <a:latin typeface="Calibri" panose="020F0502020204030204" pitchFamily="34" charset="0"/>
                <a:cs typeface="Calibri" panose="020F0502020204030204" pitchFamily="34" charset="0"/>
              </a:rPr>
              <a:t>37</a:t>
            </a:r>
            <a:r>
              <a:rPr lang="sv-SE" dirty="0">
                <a:solidFill>
                  <a:schemeClr val="tx1"/>
                </a:solidFill>
                <a:latin typeface="Calibri" panose="020F0502020204030204" pitchFamily="34" charset="0"/>
                <a:cs typeface="Calibri" panose="020F0502020204030204" pitchFamily="34" charset="0"/>
              </a:rPr>
              <a:t>(</a:t>
            </a:r>
            <a:r>
              <a:rPr lang="sv-SE" dirty="0">
                <a:solidFill>
                  <a:schemeClr val="tx1"/>
                </a:solidFill>
                <a:effectLst/>
                <a:latin typeface="Calibri" panose="020F0502020204030204" pitchFamily="34" charset="0"/>
                <a:cs typeface="Calibri" panose="020F0502020204030204" pitchFamily="34" charset="0"/>
              </a:rPr>
              <a:t>1), 38-61. DOI: 10.1177/0891241607303724</a:t>
            </a:r>
          </a:p>
          <a:p>
            <a:pPr marL="114300" indent="0">
              <a:spcAft>
                <a:spcPts val="100"/>
              </a:spcAft>
              <a:buNone/>
            </a:pPr>
            <a:r>
              <a:rPr lang="sv-SE" dirty="0" err="1">
                <a:solidFill>
                  <a:schemeClr val="tx1"/>
                </a:solidFill>
                <a:effectLst/>
                <a:latin typeface="Calibri" panose="020F0502020204030204" pitchFamily="34" charset="0"/>
                <a:cs typeface="Calibri" panose="020F0502020204030204" pitchFamily="34" charset="0"/>
              </a:rPr>
              <a:t>Kimmerer</a:t>
            </a:r>
            <a:r>
              <a:rPr lang="sv-SE" dirty="0">
                <a:solidFill>
                  <a:schemeClr val="tx1"/>
                </a:solidFill>
                <a:effectLst/>
                <a:latin typeface="Calibri" panose="020F0502020204030204" pitchFamily="34" charset="0"/>
                <a:cs typeface="Calibri" panose="020F0502020204030204" pitchFamily="34" charset="0"/>
              </a:rPr>
              <a:t>, Robin W. (2013) </a:t>
            </a:r>
            <a:r>
              <a:rPr lang="sv-SE" i="1" dirty="0" err="1">
                <a:solidFill>
                  <a:schemeClr val="tx1"/>
                </a:solidFill>
                <a:effectLst/>
                <a:latin typeface="Calibri" panose="020F0502020204030204" pitchFamily="34" charset="0"/>
                <a:cs typeface="Calibri" panose="020F0502020204030204" pitchFamily="34" charset="0"/>
              </a:rPr>
              <a:t>Braiding</a:t>
            </a:r>
            <a:r>
              <a:rPr lang="sv-SE" i="1" dirty="0">
                <a:solidFill>
                  <a:schemeClr val="tx1"/>
                </a:solidFill>
                <a:effectLst/>
                <a:latin typeface="Calibri" panose="020F0502020204030204" pitchFamily="34" charset="0"/>
                <a:cs typeface="Calibri" panose="020F0502020204030204" pitchFamily="34" charset="0"/>
              </a:rPr>
              <a:t> </a:t>
            </a:r>
            <a:r>
              <a:rPr lang="sv-SE" i="1" dirty="0" err="1">
                <a:solidFill>
                  <a:schemeClr val="tx1"/>
                </a:solidFill>
                <a:effectLst/>
                <a:latin typeface="Calibri" panose="020F0502020204030204" pitchFamily="34" charset="0"/>
                <a:cs typeface="Calibri" panose="020F0502020204030204" pitchFamily="34" charset="0"/>
              </a:rPr>
              <a:t>Sweetgrass</a:t>
            </a:r>
            <a:r>
              <a:rPr lang="sv-SE" i="1" dirty="0">
                <a:solidFill>
                  <a:schemeClr val="tx1"/>
                </a:solidFill>
                <a:latin typeface="Calibri" panose="020F0502020204030204" pitchFamily="34" charset="0"/>
                <a:cs typeface="Calibri" panose="020F0502020204030204" pitchFamily="34" charset="0"/>
              </a:rPr>
              <a:t> – </a:t>
            </a:r>
            <a:r>
              <a:rPr lang="sv-SE" i="1" dirty="0" err="1">
                <a:solidFill>
                  <a:schemeClr val="tx1"/>
                </a:solidFill>
                <a:latin typeface="Calibri" panose="020F0502020204030204" pitchFamily="34" charset="0"/>
                <a:cs typeface="Calibri" panose="020F0502020204030204" pitchFamily="34" charset="0"/>
              </a:rPr>
              <a:t>Indigenous</a:t>
            </a:r>
            <a:r>
              <a:rPr lang="sv-SE" i="1" dirty="0">
                <a:solidFill>
                  <a:schemeClr val="tx1"/>
                </a:solidFill>
                <a:latin typeface="Calibri" panose="020F0502020204030204" pitchFamily="34" charset="0"/>
                <a:cs typeface="Calibri" panose="020F0502020204030204" pitchFamily="34" charset="0"/>
              </a:rPr>
              <a:t> </a:t>
            </a:r>
            <a:r>
              <a:rPr lang="sv-SE" i="1" dirty="0" err="1">
                <a:solidFill>
                  <a:schemeClr val="tx1"/>
                </a:solidFill>
                <a:latin typeface="Calibri" panose="020F0502020204030204" pitchFamily="34" charset="0"/>
                <a:cs typeface="Calibri" panose="020F0502020204030204" pitchFamily="34" charset="0"/>
              </a:rPr>
              <a:t>wisdom</a:t>
            </a:r>
            <a:r>
              <a:rPr lang="sv-SE" i="1" dirty="0">
                <a:solidFill>
                  <a:schemeClr val="tx1"/>
                </a:solidFill>
                <a:latin typeface="Calibri" panose="020F0502020204030204" pitchFamily="34" charset="0"/>
                <a:cs typeface="Calibri" panose="020F0502020204030204" pitchFamily="34" charset="0"/>
              </a:rPr>
              <a:t>, </a:t>
            </a:r>
            <a:r>
              <a:rPr lang="sv-SE" i="1" dirty="0" err="1">
                <a:solidFill>
                  <a:schemeClr val="tx1"/>
                </a:solidFill>
                <a:latin typeface="Calibri" panose="020F0502020204030204" pitchFamily="34" charset="0"/>
                <a:cs typeface="Calibri" panose="020F0502020204030204" pitchFamily="34" charset="0"/>
              </a:rPr>
              <a:t>scientific</a:t>
            </a:r>
            <a:r>
              <a:rPr lang="sv-SE" i="1" dirty="0">
                <a:solidFill>
                  <a:schemeClr val="tx1"/>
                </a:solidFill>
                <a:latin typeface="Calibri" panose="020F0502020204030204" pitchFamily="34" charset="0"/>
                <a:cs typeface="Calibri" panose="020F0502020204030204" pitchFamily="34" charset="0"/>
              </a:rPr>
              <a:t> </a:t>
            </a:r>
            <a:r>
              <a:rPr lang="sv-SE" i="1" dirty="0" err="1">
                <a:solidFill>
                  <a:schemeClr val="tx1"/>
                </a:solidFill>
                <a:latin typeface="Calibri" panose="020F0502020204030204" pitchFamily="34" charset="0"/>
                <a:cs typeface="Calibri" panose="020F0502020204030204" pitchFamily="34" charset="0"/>
              </a:rPr>
              <a:t>knowledge</a:t>
            </a:r>
            <a:r>
              <a:rPr lang="sv-SE" i="1" dirty="0">
                <a:solidFill>
                  <a:schemeClr val="tx1"/>
                </a:solidFill>
                <a:latin typeface="Calibri" panose="020F0502020204030204" pitchFamily="34" charset="0"/>
                <a:cs typeface="Calibri" panose="020F0502020204030204" pitchFamily="34" charset="0"/>
              </a:rPr>
              <a:t>, and the </a:t>
            </a:r>
            <a:r>
              <a:rPr lang="sv-SE" i="1" dirty="0" err="1">
                <a:solidFill>
                  <a:schemeClr val="tx1"/>
                </a:solidFill>
                <a:latin typeface="Calibri" panose="020F0502020204030204" pitchFamily="34" charset="0"/>
                <a:cs typeface="Calibri" panose="020F0502020204030204" pitchFamily="34" charset="0"/>
              </a:rPr>
              <a:t>teachings</a:t>
            </a:r>
            <a:r>
              <a:rPr lang="sv-SE" i="1" dirty="0">
                <a:solidFill>
                  <a:schemeClr val="tx1"/>
                </a:solidFill>
                <a:latin typeface="Calibri" panose="020F0502020204030204" pitchFamily="34" charset="0"/>
                <a:cs typeface="Calibri" panose="020F0502020204030204" pitchFamily="34" charset="0"/>
              </a:rPr>
              <a:t> </a:t>
            </a:r>
            <a:r>
              <a:rPr lang="sv-SE" i="1" dirty="0" err="1">
                <a:solidFill>
                  <a:schemeClr val="tx1"/>
                </a:solidFill>
                <a:latin typeface="Calibri" panose="020F0502020204030204" pitchFamily="34" charset="0"/>
                <a:cs typeface="Calibri" panose="020F0502020204030204" pitchFamily="34" charset="0"/>
              </a:rPr>
              <a:t>of</a:t>
            </a:r>
            <a:r>
              <a:rPr lang="sv-SE" i="1" dirty="0">
                <a:solidFill>
                  <a:schemeClr val="tx1"/>
                </a:solidFill>
                <a:latin typeface="Calibri" panose="020F0502020204030204" pitchFamily="34" charset="0"/>
                <a:cs typeface="Calibri" panose="020F0502020204030204" pitchFamily="34" charset="0"/>
              </a:rPr>
              <a:t> plants</a:t>
            </a:r>
            <a:r>
              <a:rPr lang="sv-SE" dirty="0">
                <a:solidFill>
                  <a:schemeClr val="tx1"/>
                </a:solidFill>
                <a:latin typeface="Calibri" panose="020F0502020204030204" pitchFamily="34" charset="0"/>
                <a:cs typeface="Calibri" panose="020F0502020204030204" pitchFamily="34" charset="0"/>
              </a:rPr>
              <a:t>. Penguin Books.</a:t>
            </a:r>
            <a:endParaRPr lang="sv-SE" dirty="0">
              <a:solidFill>
                <a:schemeClr val="tx1"/>
              </a:solidFill>
              <a:effectLst/>
              <a:latin typeface="Calibri" panose="020F0502020204030204" pitchFamily="34" charset="0"/>
              <a:cs typeface="Calibri" panose="020F0502020204030204" pitchFamily="34" charset="0"/>
            </a:endParaRPr>
          </a:p>
          <a:p>
            <a:pPr marL="114300" indent="0">
              <a:spcAft>
                <a:spcPts val="100"/>
              </a:spcAft>
              <a:buNone/>
            </a:pPr>
            <a:r>
              <a:rPr lang="sv-SE" dirty="0">
                <a:solidFill>
                  <a:schemeClr val="tx1"/>
                </a:solidFill>
                <a:effectLst/>
                <a:latin typeface="Calibri" panose="020F0502020204030204" pitchFamily="34" charset="0"/>
                <a:cs typeface="Calibri" panose="020F0502020204030204" pitchFamily="34" charset="0"/>
              </a:rPr>
              <a:t>Liu, </a:t>
            </a:r>
            <a:r>
              <a:rPr lang="sv-SE" dirty="0" err="1">
                <a:solidFill>
                  <a:schemeClr val="tx1"/>
                </a:solidFill>
                <a:effectLst/>
                <a:latin typeface="Calibri" panose="020F0502020204030204" pitchFamily="34" charset="0"/>
                <a:cs typeface="Calibri" panose="020F0502020204030204" pitchFamily="34" charset="0"/>
              </a:rPr>
              <a:t>Szu-Yu</a:t>
            </a:r>
            <a:r>
              <a:rPr lang="sv-SE" dirty="0">
                <a:solidFill>
                  <a:schemeClr val="tx1"/>
                </a:solidFill>
                <a:effectLst/>
                <a:latin typeface="Calibri" panose="020F0502020204030204" pitchFamily="34" charset="0"/>
                <a:cs typeface="Calibri" panose="020F0502020204030204" pitchFamily="34" charset="0"/>
              </a:rPr>
              <a:t>, Liu, </a:t>
            </a:r>
            <a:r>
              <a:rPr lang="sv-SE" dirty="0" err="1">
                <a:solidFill>
                  <a:schemeClr val="tx1"/>
                </a:solidFill>
                <a:effectLst/>
                <a:latin typeface="Calibri" panose="020F0502020204030204" pitchFamily="34" charset="0"/>
                <a:cs typeface="Calibri" panose="020F0502020204030204" pitchFamily="34" charset="0"/>
              </a:rPr>
              <a:t>Jen</a:t>
            </a:r>
            <a:r>
              <a:rPr lang="sv-SE" dirty="0">
                <a:solidFill>
                  <a:schemeClr val="tx1"/>
                </a:solidFill>
                <a:effectLst/>
                <a:latin typeface="Calibri" panose="020F0502020204030204" pitchFamily="34" charset="0"/>
                <a:cs typeface="Calibri" panose="020F0502020204030204" pitchFamily="34" charset="0"/>
              </a:rPr>
              <a:t>., </a:t>
            </a:r>
            <a:r>
              <a:rPr lang="sv-SE" dirty="0" err="1">
                <a:solidFill>
                  <a:schemeClr val="tx1"/>
                </a:solidFill>
                <a:effectLst/>
                <a:latin typeface="Calibri" panose="020F0502020204030204" pitchFamily="34" charset="0"/>
                <a:cs typeface="Calibri" panose="020F0502020204030204" pitchFamily="34" charset="0"/>
              </a:rPr>
              <a:t>Dew</a:t>
            </a:r>
            <a:r>
              <a:rPr lang="sv-SE" dirty="0">
                <a:solidFill>
                  <a:schemeClr val="tx1"/>
                </a:solidFill>
                <a:effectLst/>
                <a:latin typeface="Calibri" panose="020F0502020204030204" pitchFamily="34" charset="0"/>
                <a:cs typeface="Calibri" panose="020F0502020204030204" pitchFamily="34" charset="0"/>
              </a:rPr>
              <a:t>, Kristin., </a:t>
            </a:r>
            <a:r>
              <a:rPr lang="sv-SE" dirty="0" err="1">
                <a:solidFill>
                  <a:schemeClr val="tx1"/>
                </a:solidFill>
                <a:effectLst/>
                <a:latin typeface="Calibri" panose="020F0502020204030204" pitchFamily="34" charset="0"/>
                <a:cs typeface="Calibri" panose="020F0502020204030204" pitchFamily="34" charset="0"/>
              </a:rPr>
              <a:t>Zdziarska</a:t>
            </a:r>
            <a:r>
              <a:rPr lang="sv-SE" dirty="0">
                <a:solidFill>
                  <a:schemeClr val="tx1"/>
                </a:solidFill>
                <a:effectLst/>
                <a:latin typeface="Calibri" panose="020F0502020204030204" pitchFamily="34" charset="0"/>
                <a:cs typeface="Calibri" panose="020F0502020204030204" pitchFamily="34" charset="0"/>
              </a:rPr>
              <a:t>, </a:t>
            </a:r>
            <a:r>
              <a:rPr lang="sv-SE" dirty="0" err="1">
                <a:solidFill>
                  <a:schemeClr val="tx1"/>
                </a:solidFill>
                <a:effectLst/>
                <a:latin typeface="Calibri" panose="020F0502020204030204" pitchFamily="34" charset="0"/>
                <a:cs typeface="Calibri" panose="020F0502020204030204" pitchFamily="34" charset="0"/>
              </a:rPr>
              <a:t>Patrycja</a:t>
            </a:r>
            <a:r>
              <a:rPr lang="sv-SE" dirty="0">
                <a:solidFill>
                  <a:schemeClr val="tx1"/>
                </a:solidFill>
                <a:effectLst/>
                <a:latin typeface="Calibri" panose="020F0502020204030204" pitchFamily="34" charset="0"/>
                <a:cs typeface="Calibri" panose="020F0502020204030204" pitchFamily="34" charset="0"/>
              </a:rPr>
              <a:t>, </a:t>
            </a:r>
            <a:r>
              <a:rPr lang="sv-SE" dirty="0" err="1">
                <a:solidFill>
                  <a:schemeClr val="tx1"/>
                </a:solidFill>
                <a:effectLst/>
                <a:latin typeface="Calibri" panose="020F0502020204030204" pitchFamily="34" charset="0"/>
                <a:cs typeface="Calibri" panose="020F0502020204030204" pitchFamily="34" charset="0"/>
              </a:rPr>
              <a:t>Livio</a:t>
            </a:r>
            <a:r>
              <a:rPr lang="sv-SE" dirty="0">
                <a:solidFill>
                  <a:schemeClr val="tx1"/>
                </a:solidFill>
                <a:effectLst/>
                <a:latin typeface="Calibri" panose="020F0502020204030204" pitchFamily="34" charset="0"/>
                <a:cs typeface="Calibri" panose="020F0502020204030204" pitchFamily="34" charset="0"/>
              </a:rPr>
              <a:t>, Maya, &amp; </a:t>
            </a:r>
            <a:r>
              <a:rPr lang="sv-SE" dirty="0" err="1">
                <a:solidFill>
                  <a:schemeClr val="tx1"/>
                </a:solidFill>
                <a:effectLst/>
                <a:latin typeface="Calibri" panose="020F0502020204030204" pitchFamily="34" charset="0"/>
                <a:cs typeface="Calibri" panose="020F0502020204030204" pitchFamily="34" charset="0"/>
              </a:rPr>
              <a:t>Bardzell</a:t>
            </a:r>
            <a:r>
              <a:rPr lang="sv-SE" dirty="0">
                <a:solidFill>
                  <a:schemeClr val="tx1"/>
                </a:solidFill>
                <a:effectLst/>
                <a:latin typeface="Calibri" panose="020F0502020204030204" pitchFamily="34" charset="0"/>
                <a:cs typeface="Calibri" panose="020F0502020204030204" pitchFamily="34" charset="0"/>
              </a:rPr>
              <a:t>, </a:t>
            </a:r>
            <a:r>
              <a:rPr lang="sv-SE" dirty="0" err="1">
                <a:solidFill>
                  <a:schemeClr val="tx1"/>
                </a:solidFill>
                <a:effectLst/>
                <a:latin typeface="Calibri" panose="020F0502020204030204" pitchFamily="34" charset="0"/>
                <a:cs typeface="Calibri" panose="020F0502020204030204" pitchFamily="34" charset="0"/>
              </a:rPr>
              <a:t>Shaowen</a:t>
            </a:r>
            <a:r>
              <a:rPr lang="sv-SE" dirty="0">
                <a:solidFill>
                  <a:schemeClr val="tx1"/>
                </a:solidFill>
                <a:effectLst/>
                <a:latin typeface="Calibri" panose="020F0502020204030204" pitchFamily="34" charset="0"/>
                <a:cs typeface="Calibri" panose="020F0502020204030204" pitchFamily="34" charset="0"/>
              </a:rPr>
              <a:t> (2019).</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effectLst/>
                <a:latin typeface="Calibri" panose="020F0502020204030204" pitchFamily="34" charset="0"/>
                <a:cs typeface="Calibri" panose="020F0502020204030204" pitchFamily="34" charset="0"/>
              </a:rPr>
              <a:t>Exploring</a:t>
            </a:r>
            <a:r>
              <a:rPr lang="sv-SE" dirty="0">
                <a:solidFill>
                  <a:schemeClr val="tx1"/>
                </a:solidFill>
                <a:effectLst/>
                <a:latin typeface="Calibri" panose="020F0502020204030204" pitchFamily="34" charset="0"/>
                <a:cs typeface="Calibri" panose="020F0502020204030204" pitchFamily="34" charset="0"/>
              </a:rPr>
              <a:t> noticing as </a:t>
            </a:r>
            <a:r>
              <a:rPr lang="sv-SE" dirty="0" err="1">
                <a:solidFill>
                  <a:schemeClr val="tx1"/>
                </a:solidFill>
                <a:effectLst/>
                <a:latin typeface="Calibri" panose="020F0502020204030204" pitchFamily="34" charset="0"/>
                <a:cs typeface="Calibri" panose="020F0502020204030204" pitchFamily="34" charset="0"/>
              </a:rPr>
              <a:t>method</a:t>
            </a:r>
            <a:r>
              <a:rPr lang="sv-SE" dirty="0">
                <a:solidFill>
                  <a:schemeClr val="tx1"/>
                </a:solidFill>
                <a:effectLst/>
                <a:latin typeface="Calibri" panose="020F0502020204030204" pitchFamily="34" charset="0"/>
                <a:cs typeface="Calibri" panose="020F0502020204030204" pitchFamily="34" charset="0"/>
              </a:rPr>
              <a:t> in design research. In </a:t>
            </a:r>
            <a:r>
              <a:rPr lang="sv-SE" i="1" dirty="0" err="1">
                <a:solidFill>
                  <a:schemeClr val="tx1"/>
                </a:solidFill>
                <a:effectLst/>
                <a:latin typeface="Calibri" panose="020F0502020204030204" pitchFamily="34" charset="0"/>
                <a:cs typeface="Calibri" panose="020F0502020204030204" pitchFamily="34" charset="0"/>
              </a:rPr>
              <a:t>Companion</a:t>
            </a:r>
            <a:r>
              <a:rPr lang="sv-SE" i="1" dirty="0">
                <a:solidFill>
                  <a:schemeClr val="tx1"/>
                </a:solidFill>
                <a:effectLst/>
                <a:latin typeface="Calibri" panose="020F0502020204030204" pitchFamily="34" charset="0"/>
                <a:cs typeface="Calibri" panose="020F0502020204030204" pitchFamily="34" charset="0"/>
              </a:rPr>
              <a:t> </a:t>
            </a:r>
            <a:r>
              <a:rPr lang="sv-SE" i="1" dirty="0" err="1">
                <a:solidFill>
                  <a:schemeClr val="tx1"/>
                </a:solidFill>
                <a:effectLst/>
                <a:latin typeface="Calibri" panose="020F0502020204030204" pitchFamily="34" charset="0"/>
                <a:cs typeface="Calibri" panose="020F0502020204030204" pitchFamily="34" charset="0"/>
              </a:rPr>
              <a:t>Publication</a:t>
            </a:r>
            <a:r>
              <a:rPr lang="sv-SE" i="1" dirty="0">
                <a:solidFill>
                  <a:schemeClr val="tx1"/>
                </a:solidFill>
                <a:effectLst/>
                <a:latin typeface="Calibri" panose="020F0502020204030204" pitchFamily="34" charset="0"/>
                <a:cs typeface="Calibri" panose="020F0502020204030204" pitchFamily="34" charset="0"/>
              </a:rPr>
              <a:t> </a:t>
            </a:r>
            <a:r>
              <a:rPr lang="sv-SE" i="1" dirty="0" err="1">
                <a:solidFill>
                  <a:schemeClr val="tx1"/>
                </a:solidFill>
                <a:effectLst/>
                <a:latin typeface="Calibri" panose="020F0502020204030204" pitchFamily="34" charset="0"/>
                <a:cs typeface="Calibri" panose="020F0502020204030204" pitchFamily="34" charset="0"/>
              </a:rPr>
              <a:t>of</a:t>
            </a:r>
            <a:r>
              <a:rPr lang="sv-SE" i="1" dirty="0">
                <a:solidFill>
                  <a:schemeClr val="tx1"/>
                </a:solidFill>
                <a:effectLst/>
                <a:latin typeface="Calibri" panose="020F0502020204030204" pitchFamily="34" charset="0"/>
                <a:cs typeface="Calibri" panose="020F0502020204030204" pitchFamily="34" charset="0"/>
              </a:rPr>
              <a:t> the</a:t>
            </a:r>
            <a:r>
              <a:rPr lang="sv-SE" i="1" dirty="0">
                <a:solidFill>
                  <a:schemeClr val="tx1"/>
                </a:solidFill>
                <a:latin typeface="Calibri" panose="020F0502020204030204" pitchFamily="34" charset="0"/>
                <a:cs typeface="Calibri" panose="020F0502020204030204" pitchFamily="34" charset="0"/>
              </a:rPr>
              <a:t> </a:t>
            </a:r>
            <a:r>
              <a:rPr lang="sv-SE" i="1" dirty="0">
                <a:solidFill>
                  <a:schemeClr val="tx1"/>
                </a:solidFill>
                <a:effectLst/>
                <a:latin typeface="Calibri" panose="020F0502020204030204" pitchFamily="34" charset="0"/>
                <a:cs typeface="Calibri" panose="020F0502020204030204" pitchFamily="34" charset="0"/>
              </a:rPr>
              <a:t>2019 on Designing </a:t>
            </a:r>
            <a:r>
              <a:rPr lang="sv-SE" i="1" dirty="0" err="1">
                <a:solidFill>
                  <a:schemeClr val="tx1"/>
                </a:solidFill>
                <a:effectLst/>
                <a:latin typeface="Calibri" panose="020F0502020204030204" pitchFamily="34" charset="0"/>
                <a:cs typeface="Calibri" panose="020F0502020204030204" pitchFamily="34" charset="0"/>
              </a:rPr>
              <a:t>Interactive</a:t>
            </a:r>
            <a:r>
              <a:rPr lang="sv-SE" i="1" dirty="0">
                <a:solidFill>
                  <a:schemeClr val="tx1"/>
                </a:solidFill>
                <a:effectLst/>
                <a:latin typeface="Calibri" panose="020F0502020204030204" pitchFamily="34" charset="0"/>
                <a:cs typeface="Calibri" panose="020F0502020204030204" pitchFamily="34" charset="0"/>
              </a:rPr>
              <a:t> Systems Conference 2019. </a:t>
            </a:r>
            <a:r>
              <a:rPr lang="sv-SE" dirty="0">
                <a:solidFill>
                  <a:schemeClr val="tx1"/>
                </a:solidFill>
                <a:effectLst/>
                <a:latin typeface="Calibri" panose="020F0502020204030204" pitchFamily="34" charset="0"/>
                <a:cs typeface="Calibri" panose="020F0502020204030204" pitchFamily="34" charset="0"/>
              </a:rPr>
              <a:t>June 23-28</a:t>
            </a:r>
            <a:r>
              <a:rPr lang="sv-SE" dirty="0">
                <a:solidFill>
                  <a:schemeClr val="tx1"/>
                </a:solidFill>
                <a:latin typeface="Calibri" panose="020F0502020204030204" pitchFamily="34" charset="0"/>
                <a:cs typeface="Calibri" panose="020F0502020204030204" pitchFamily="34" charset="0"/>
              </a:rPr>
              <a:t>. San Diego, USA.</a:t>
            </a:r>
            <a:r>
              <a:rPr lang="sv-SE" i="1" dirty="0">
                <a:solidFill>
                  <a:schemeClr val="tx1"/>
                </a:solidFill>
                <a:latin typeface="Calibri" panose="020F0502020204030204" pitchFamily="34" charset="0"/>
                <a:cs typeface="Calibri" panose="020F0502020204030204" pitchFamily="34" charset="0"/>
              </a:rPr>
              <a:t> </a:t>
            </a:r>
            <a:r>
              <a:rPr lang="sv-SE" dirty="0">
                <a:solidFill>
                  <a:schemeClr val="tx1"/>
                </a:solidFill>
                <a:effectLst/>
                <a:latin typeface="Calibri" panose="020F0502020204030204" pitchFamily="34" charset="0"/>
                <a:cs typeface="Calibri" panose="020F0502020204030204" pitchFamily="34" charset="0"/>
              </a:rPr>
              <a:t>377-380.</a:t>
            </a:r>
            <a:endPar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114300" indent="0">
              <a:spcAft>
                <a:spcPts val="100"/>
              </a:spcAft>
              <a:buNone/>
            </a:pP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Martin, Bella. and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Hanington</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Bruce. (2019)</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Universal methods of design: 125 ways to research complex problems, develop innovative ideas, and design effective solutions</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USA: Rockport Publishers.</a:t>
            </a:r>
          </a:p>
          <a:p>
            <a:pPr marL="114300" indent="0">
              <a:spcAft>
                <a:spcPts val="100"/>
              </a:spcAft>
              <a:buNone/>
            </a:pP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Riley, Kathryn. and White, Peta. (2019) ‘Attuning-with’, affect, and assemblages of relations in transdisciplinary environmental education. </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Australian Journal of Environmental Education 35</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262–272. https://</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doi.org</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/10.1017/aee.2019.30</a:t>
            </a: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spcAft>
                <a:spcPts val="100"/>
              </a:spcAft>
              <a:buNone/>
            </a:pPr>
            <a:r>
              <a:rPr lang="sv-SE" dirty="0">
                <a:solidFill>
                  <a:schemeClr val="tx1"/>
                </a:solidFill>
                <a:effectLst/>
                <a:latin typeface="Calibri" panose="020F0502020204030204" pitchFamily="34" charset="0"/>
                <a:cs typeface="Calibri" panose="020F0502020204030204" pitchFamily="34" charset="0"/>
              </a:rPr>
              <a:t>Rosa, Hartmut. (2019). </a:t>
            </a:r>
            <a:r>
              <a:rPr lang="sv-SE" i="1" dirty="0" err="1">
                <a:solidFill>
                  <a:schemeClr val="tx1"/>
                </a:solidFill>
                <a:effectLst/>
                <a:latin typeface="Calibri" panose="020F0502020204030204" pitchFamily="34" charset="0"/>
                <a:cs typeface="Calibri" panose="020F0502020204030204" pitchFamily="34" charset="0"/>
              </a:rPr>
              <a:t>Resonance</a:t>
            </a:r>
            <a:r>
              <a:rPr lang="sv-SE" i="1" dirty="0">
                <a:solidFill>
                  <a:schemeClr val="tx1"/>
                </a:solidFill>
                <a:effectLst/>
                <a:latin typeface="Calibri" panose="020F0502020204030204" pitchFamily="34" charset="0"/>
                <a:cs typeface="Calibri" panose="020F0502020204030204" pitchFamily="34" charset="0"/>
              </a:rPr>
              <a:t>: a </a:t>
            </a:r>
            <a:r>
              <a:rPr lang="sv-SE" i="1" dirty="0" err="1">
                <a:solidFill>
                  <a:schemeClr val="tx1"/>
                </a:solidFill>
                <a:effectLst/>
                <a:latin typeface="Calibri" panose="020F0502020204030204" pitchFamily="34" charset="0"/>
                <a:cs typeface="Calibri" panose="020F0502020204030204" pitchFamily="34" charset="0"/>
              </a:rPr>
              <a:t>sociology</a:t>
            </a:r>
            <a:r>
              <a:rPr lang="sv-SE" i="1" dirty="0">
                <a:solidFill>
                  <a:schemeClr val="tx1"/>
                </a:solidFill>
                <a:effectLst/>
                <a:latin typeface="Calibri" panose="020F0502020204030204" pitchFamily="34" charset="0"/>
                <a:cs typeface="Calibri" panose="020F0502020204030204" pitchFamily="34" charset="0"/>
              </a:rPr>
              <a:t> </a:t>
            </a:r>
            <a:r>
              <a:rPr lang="sv-SE" i="1" dirty="0" err="1">
                <a:solidFill>
                  <a:schemeClr val="tx1"/>
                </a:solidFill>
                <a:effectLst/>
                <a:latin typeface="Calibri" panose="020F0502020204030204" pitchFamily="34" charset="0"/>
                <a:cs typeface="Calibri" panose="020F0502020204030204" pitchFamily="34" charset="0"/>
              </a:rPr>
              <a:t>of</a:t>
            </a:r>
            <a:r>
              <a:rPr lang="sv-SE" i="1" dirty="0">
                <a:solidFill>
                  <a:schemeClr val="tx1"/>
                </a:solidFill>
                <a:effectLst/>
                <a:latin typeface="Calibri" panose="020F0502020204030204" pitchFamily="34" charset="0"/>
                <a:cs typeface="Calibri" panose="020F0502020204030204" pitchFamily="34" charset="0"/>
              </a:rPr>
              <a:t> </a:t>
            </a:r>
            <a:r>
              <a:rPr lang="sv-SE" i="1" dirty="0" err="1">
                <a:solidFill>
                  <a:schemeClr val="tx1"/>
                </a:solidFill>
                <a:effectLst/>
                <a:latin typeface="Calibri" panose="020F0502020204030204" pitchFamily="34" charset="0"/>
                <a:cs typeface="Calibri" panose="020F0502020204030204" pitchFamily="34" charset="0"/>
              </a:rPr>
              <a:t>our</a:t>
            </a:r>
            <a:r>
              <a:rPr lang="sv-SE" i="1" dirty="0">
                <a:solidFill>
                  <a:schemeClr val="tx1"/>
                </a:solidFill>
                <a:effectLst/>
                <a:latin typeface="Calibri" panose="020F0502020204030204" pitchFamily="34" charset="0"/>
                <a:cs typeface="Calibri" panose="020F0502020204030204" pitchFamily="34" charset="0"/>
              </a:rPr>
              <a:t> relationship to the </a:t>
            </a:r>
            <a:r>
              <a:rPr lang="sv-SE" i="1" dirty="0" err="1">
                <a:solidFill>
                  <a:schemeClr val="tx1"/>
                </a:solidFill>
                <a:effectLst/>
                <a:latin typeface="Calibri" panose="020F0502020204030204" pitchFamily="34" charset="0"/>
                <a:cs typeface="Calibri" panose="020F0502020204030204" pitchFamily="34" charset="0"/>
              </a:rPr>
              <a:t>world</a:t>
            </a:r>
            <a:r>
              <a:rPr lang="sv-SE" dirty="0">
                <a:solidFill>
                  <a:schemeClr val="tx1"/>
                </a:solidFill>
                <a:effectLst/>
                <a:latin typeface="Calibri" panose="020F0502020204030204" pitchFamily="34" charset="0"/>
                <a:cs typeface="Calibri" panose="020F0502020204030204" pitchFamily="34" charset="0"/>
              </a:rPr>
              <a:t>. Cambridge: </a:t>
            </a:r>
            <a:r>
              <a:rPr lang="sv-SE" dirty="0" err="1">
                <a:solidFill>
                  <a:schemeClr val="tx1"/>
                </a:solidFill>
                <a:effectLst/>
                <a:latin typeface="Calibri" panose="020F0502020204030204" pitchFamily="34" charset="0"/>
                <a:cs typeface="Calibri" panose="020F0502020204030204" pitchFamily="34" charset="0"/>
              </a:rPr>
              <a:t>Polity</a:t>
            </a:r>
            <a:r>
              <a:rPr lang="sv-SE" dirty="0">
                <a:solidFill>
                  <a:schemeClr val="tx1"/>
                </a:solidFill>
                <a:effectLst/>
                <a:latin typeface="Calibri" panose="020F0502020204030204" pitchFamily="34" charset="0"/>
                <a:cs typeface="Calibri" panose="020F0502020204030204" pitchFamily="34" charset="0"/>
              </a:rPr>
              <a:t> Press.</a:t>
            </a:r>
          </a:p>
          <a:p>
            <a:pPr marL="114300" indent="0">
              <a:lnSpc>
                <a:spcPct val="107000"/>
              </a:lnSpc>
              <a:spcAft>
                <a:spcPts val="800"/>
              </a:spcAft>
              <a:buNone/>
            </a:pPr>
            <a:endParaRPr lang="sv-SE" sz="1800" dirty="0">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endParaRPr lang="sv-SE"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74CF4F63-5982-547C-613F-52608AAD8EE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3115628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72575" y="1699612"/>
            <a:ext cx="116205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67875" y="1028247"/>
            <a:ext cx="10960100" cy="4351200"/>
          </a:xfrm>
        </p:spPr>
        <p:txBody>
          <a:bodyPr/>
          <a:lstStyle/>
          <a:p>
            <a:pPr marL="114300" indent="0">
              <a:lnSpc>
                <a:spcPct val="100000"/>
              </a:lnSpc>
              <a:buNone/>
            </a:pPr>
            <a:endParaRPr lang="sv-SE">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sv-SE" b="0" i="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sv-SE" b="0" i="0" dirty="0" err="1">
                <a:solidFill>
                  <a:schemeClr val="tx1"/>
                </a:solidFill>
                <a:effectLst/>
                <a:latin typeface="Calibri"/>
                <a:cs typeface="Calibri"/>
              </a:rPr>
              <a:t>This</a:t>
            </a:r>
            <a:r>
              <a:rPr lang="sv-SE" b="0" i="0" dirty="0">
                <a:solidFill>
                  <a:schemeClr val="tx1"/>
                </a:solidFill>
                <a:effectLst/>
                <a:latin typeface="Calibri"/>
                <a:cs typeface="Calibri"/>
              </a:rPr>
              <a:t> </a:t>
            </a:r>
            <a:r>
              <a:rPr lang="sv-SE" b="0" i="0" dirty="0" err="1">
                <a:solidFill>
                  <a:schemeClr val="tx1"/>
                </a:solidFill>
                <a:effectLst/>
                <a:latin typeface="Calibri"/>
                <a:cs typeface="Calibri"/>
              </a:rPr>
              <a:t>teaching</a:t>
            </a:r>
            <a:r>
              <a:rPr lang="sv-SE" b="0" i="0" dirty="0">
                <a:solidFill>
                  <a:schemeClr val="tx1"/>
                </a:solidFill>
                <a:effectLst/>
                <a:latin typeface="Calibri"/>
                <a:cs typeface="Calibri"/>
              </a:rPr>
              <a:t> </a:t>
            </a:r>
            <a:r>
              <a:rPr lang="sv-SE" b="0" i="0" dirty="0" err="1">
                <a:solidFill>
                  <a:schemeClr val="tx1"/>
                </a:solidFill>
                <a:effectLst/>
                <a:latin typeface="Calibri"/>
                <a:cs typeface="Calibri"/>
              </a:rPr>
              <a:t>activity</a:t>
            </a:r>
            <a:r>
              <a:rPr lang="sv-SE" dirty="0">
                <a:solidFill>
                  <a:schemeClr val="tx1"/>
                </a:solidFill>
                <a:latin typeface="Calibri"/>
                <a:cs typeface="Calibri"/>
              </a:rPr>
              <a:t> </a:t>
            </a:r>
            <a:r>
              <a:rPr lang="sv-SE" dirty="0" err="1">
                <a:solidFill>
                  <a:schemeClr val="tx1"/>
                </a:solidFill>
                <a:latin typeface="Calibri"/>
                <a:cs typeface="Calibri"/>
              </a:rPr>
              <a:t>was</a:t>
            </a:r>
            <a:r>
              <a:rPr lang="sv-SE" dirty="0">
                <a:solidFill>
                  <a:schemeClr val="tx1"/>
                </a:solidFill>
                <a:latin typeface="Calibri"/>
                <a:cs typeface="Calibri"/>
              </a:rPr>
              <a:t> </a:t>
            </a:r>
            <a:r>
              <a:rPr lang="sv-SE" dirty="0" err="1">
                <a:solidFill>
                  <a:schemeClr val="tx1"/>
                </a:solidFill>
                <a:latin typeface="Calibri"/>
                <a:cs typeface="Calibri"/>
              </a:rPr>
              <a:t>developed</a:t>
            </a:r>
            <a:r>
              <a:rPr lang="sv-SE" dirty="0">
                <a:solidFill>
                  <a:schemeClr val="tx1"/>
                </a:solidFill>
                <a:latin typeface="Calibri"/>
                <a:cs typeface="Calibri"/>
              </a:rPr>
              <a:t> as part </a:t>
            </a:r>
            <a:r>
              <a:rPr lang="sv-SE" dirty="0" err="1">
                <a:solidFill>
                  <a:schemeClr val="tx1"/>
                </a:solidFill>
                <a:latin typeface="Calibri"/>
                <a:cs typeface="Calibri"/>
              </a:rPr>
              <a:t>of</a:t>
            </a:r>
            <a:r>
              <a:rPr lang="sv-SE" dirty="0">
                <a:solidFill>
                  <a:schemeClr val="tx1"/>
                </a:solidFill>
                <a:latin typeface="Calibri"/>
                <a:cs typeface="Calibri"/>
              </a:rPr>
              <a:t> the MOVA </a:t>
            </a:r>
            <a:r>
              <a:rPr lang="sv-SE" dirty="0" err="1">
                <a:solidFill>
                  <a:schemeClr val="tx1"/>
                </a:solidFill>
                <a:latin typeface="Calibri"/>
                <a:cs typeface="Calibri"/>
              </a:rPr>
              <a:t>project</a:t>
            </a:r>
            <a:r>
              <a:rPr lang="sv-SE" dirty="0">
                <a:solidFill>
                  <a:schemeClr val="tx1"/>
                </a:solidFill>
                <a:latin typeface="Calibri"/>
                <a:cs typeface="Calibri"/>
              </a:rPr>
              <a:t> co-</a:t>
            </a:r>
            <a:r>
              <a:rPr lang="sv-SE" dirty="0" err="1">
                <a:solidFill>
                  <a:schemeClr val="tx1"/>
                </a:solidFill>
                <a:latin typeface="Calibri"/>
                <a:cs typeface="Calibri"/>
              </a:rPr>
              <a:t>funded</a:t>
            </a:r>
            <a:r>
              <a:rPr lang="sv-SE" dirty="0">
                <a:solidFill>
                  <a:schemeClr val="tx1"/>
                </a:solidFill>
                <a:latin typeface="Calibri"/>
                <a:cs typeface="Calibri"/>
              </a:rPr>
              <a:t> by the </a:t>
            </a:r>
            <a:r>
              <a:rPr lang="sv-SE" dirty="0" err="1">
                <a:solidFill>
                  <a:schemeClr val="tx1"/>
                </a:solidFill>
                <a:latin typeface="Calibri"/>
                <a:cs typeface="Calibri"/>
              </a:rPr>
              <a:t>European</a:t>
            </a:r>
            <a:r>
              <a:rPr lang="sv-SE" dirty="0">
                <a:solidFill>
                  <a:schemeClr val="tx1"/>
                </a:solidFill>
                <a:latin typeface="Calibri"/>
                <a:cs typeface="Calibri"/>
              </a:rPr>
              <a:t> Union. </a:t>
            </a:r>
            <a:r>
              <a:rPr lang="sv-SE" dirty="0">
                <a:solidFill>
                  <a:schemeClr val="tx1"/>
                </a:solidFill>
                <a:latin typeface="Calibri"/>
                <a:cs typeface="Calibri"/>
                <a:hlinkClick r:id="rId3">
                  <a:extLst>
                    <a:ext uri="{A12FA001-AC4F-418D-AE19-62706E023703}">
                      <ahyp:hlinkClr xmlns:ahyp="http://schemas.microsoft.com/office/drawing/2018/hyperlinkcolor" val="tx"/>
                    </a:ext>
                  </a:extLst>
                </a:hlinkClick>
              </a:rPr>
              <a:t>https://mova.uni.mau.se/</a:t>
            </a:r>
            <a:endParaRPr lang="sv-SE" dirty="0">
              <a:solidFill>
                <a:schemeClr val="tx1"/>
              </a:solidFill>
              <a:latin typeface="Calibri"/>
              <a:cs typeface="Calibri"/>
            </a:endParaRPr>
          </a:p>
          <a:p>
            <a:pPr marL="114300" indent="0">
              <a:buNone/>
            </a:pPr>
            <a:endParaRPr lang="en-GB" sz="2400">
              <a:solidFill>
                <a:schemeClr val="tx1"/>
              </a:solidFill>
              <a:latin typeface="Calibri" panose="020F0502020204030204" pitchFamily="34" charset="0"/>
              <a:cs typeface="Calibri" panose="020F0502020204030204" pitchFamily="34" charset="0"/>
            </a:endParaRPr>
          </a:p>
          <a:p>
            <a:pPr lvl="1"/>
            <a:endParaRPr lang="en-GB">
              <a:solidFill>
                <a:schemeClr val="tx1"/>
              </a:solidFill>
              <a:latin typeface="Calibri" panose="020F0502020204030204" pitchFamily="34" charset="0"/>
              <a:cs typeface="Calibri" panose="020F0502020204030204" pitchFamily="34" charset="0"/>
            </a:endParaRPr>
          </a:p>
        </p:txBody>
      </p:sp>
      <p:sp>
        <p:nvSpPr>
          <p:cNvPr id="5" name="textruta 4">
            <a:extLst>
              <a:ext uri="{FF2B5EF4-FFF2-40B4-BE49-F238E27FC236}">
                <a16:creationId xmlns:a16="http://schemas.microsoft.com/office/drawing/2014/main" id="{C8BF4586-C96B-8727-94C4-75F524140D35}"/>
              </a:ext>
            </a:extLst>
          </p:cNvPr>
          <p:cNvSpPr txBox="1"/>
          <p:nvPr/>
        </p:nvSpPr>
        <p:spPr>
          <a:xfrm>
            <a:off x="768826" y="5827643"/>
            <a:ext cx="11125200" cy="461665"/>
          </a:xfrm>
          <a:prstGeom prst="rect">
            <a:avLst/>
          </a:prstGeom>
          <a:noFill/>
        </p:spPr>
        <p:txBody>
          <a:bodyPr wrap="square">
            <a:spAutoFit/>
          </a:bodyPr>
          <a:lstStyle/>
          <a:p>
            <a:r>
              <a:rPr lang="sv-SE" sz="1200" b="0" i="0" err="1">
                <a:solidFill>
                  <a:srgbClr val="404040"/>
                </a:solidFill>
                <a:effectLst/>
                <a:latin typeface="Calibri" panose="020F0502020204030204" pitchFamily="34" charset="0"/>
                <a:cs typeface="Calibri" panose="020F0502020204030204" pitchFamily="34" charset="0"/>
              </a:rPr>
              <a:t>Disclaimer</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Funded</a:t>
            </a:r>
            <a:r>
              <a:rPr lang="sv-SE" sz="1200" b="0" i="0">
                <a:solidFill>
                  <a:srgbClr val="404040"/>
                </a:solidFill>
                <a:effectLst/>
                <a:latin typeface="Calibri" panose="020F0502020204030204" pitchFamily="34" charset="0"/>
                <a:cs typeface="Calibri" panose="020F0502020204030204" pitchFamily="34" charset="0"/>
              </a:rPr>
              <a:t> by the </a:t>
            </a:r>
            <a:r>
              <a:rPr lang="sv-SE" sz="1200" b="0" i="0" err="1">
                <a:solidFill>
                  <a:srgbClr val="404040"/>
                </a:solidFill>
                <a:effectLst/>
                <a:latin typeface="Calibri" panose="020F0502020204030204" pitchFamily="34" charset="0"/>
                <a:cs typeface="Calibri" panose="020F0502020204030204" pitchFamily="34" charset="0"/>
              </a:rPr>
              <a:t>European</a:t>
            </a:r>
            <a:r>
              <a:rPr lang="sv-SE" sz="1200" b="0" i="0">
                <a:solidFill>
                  <a:srgbClr val="404040"/>
                </a:solidFill>
                <a:effectLst/>
                <a:latin typeface="Calibri" panose="020F0502020204030204" pitchFamily="34" charset="0"/>
                <a:cs typeface="Calibri" panose="020F0502020204030204" pitchFamily="34" charset="0"/>
              </a:rPr>
              <a:t> Union. </a:t>
            </a:r>
            <a:r>
              <a:rPr lang="sv-SE" sz="1200" b="0" i="0" err="1">
                <a:solidFill>
                  <a:srgbClr val="404040"/>
                </a:solidFill>
                <a:effectLst/>
                <a:latin typeface="Calibri" panose="020F0502020204030204" pitchFamily="34" charset="0"/>
                <a:cs typeface="Calibri" panose="020F0502020204030204" pitchFamily="34" charset="0"/>
              </a:rPr>
              <a:t>Views</a:t>
            </a:r>
            <a:r>
              <a:rPr lang="sv-SE" sz="1200" b="0" i="0">
                <a:solidFill>
                  <a:srgbClr val="404040"/>
                </a:solidFill>
                <a:effectLst/>
                <a:latin typeface="Calibri" panose="020F0502020204030204" pitchFamily="34" charset="0"/>
                <a:cs typeface="Calibri" panose="020F0502020204030204" pitchFamily="34" charset="0"/>
              </a:rPr>
              <a:t> and opinions </a:t>
            </a:r>
            <a:r>
              <a:rPr lang="sv-SE" sz="1200" b="0" i="0" err="1">
                <a:solidFill>
                  <a:srgbClr val="404040"/>
                </a:solidFill>
                <a:effectLst/>
                <a:latin typeface="Calibri" panose="020F0502020204030204" pitchFamily="34" charset="0"/>
                <a:cs typeface="Calibri" panose="020F0502020204030204" pitchFamily="34" charset="0"/>
              </a:rPr>
              <a:t>expressed</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are</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however</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those</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of</a:t>
            </a:r>
            <a:r>
              <a:rPr lang="sv-SE" sz="1200" b="0" i="0">
                <a:solidFill>
                  <a:srgbClr val="404040"/>
                </a:solidFill>
                <a:effectLst/>
                <a:latin typeface="Calibri" panose="020F0502020204030204" pitchFamily="34" charset="0"/>
                <a:cs typeface="Calibri" panose="020F0502020204030204" pitchFamily="34" charset="0"/>
              </a:rPr>
              <a:t> the </a:t>
            </a:r>
            <a:r>
              <a:rPr lang="sv-SE" sz="1200" b="0" i="0" err="1">
                <a:solidFill>
                  <a:srgbClr val="404040"/>
                </a:solidFill>
                <a:effectLst/>
                <a:latin typeface="Calibri" panose="020F0502020204030204" pitchFamily="34" charset="0"/>
                <a:cs typeface="Calibri" panose="020F0502020204030204" pitchFamily="34" charset="0"/>
              </a:rPr>
              <a:t>author</a:t>
            </a:r>
            <a:r>
              <a:rPr lang="sv-SE" sz="1200" b="0" i="0">
                <a:solidFill>
                  <a:srgbClr val="404040"/>
                </a:solidFill>
                <a:effectLst/>
                <a:latin typeface="Calibri" panose="020F0502020204030204" pitchFamily="34" charset="0"/>
                <a:cs typeface="Calibri" panose="020F0502020204030204" pitchFamily="34" charset="0"/>
              </a:rPr>
              <a:t>(s) </a:t>
            </a:r>
            <a:r>
              <a:rPr lang="sv-SE" sz="1200" b="0" i="0" err="1">
                <a:solidFill>
                  <a:srgbClr val="404040"/>
                </a:solidFill>
                <a:effectLst/>
                <a:latin typeface="Calibri" panose="020F0502020204030204" pitchFamily="34" charset="0"/>
                <a:cs typeface="Calibri" panose="020F0502020204030204" pitchFamily="34" charset="0"/>
              </a:rPr>
              <a:t>only</a:t>
            </a:r>
            <a:r>
              <a:rPr lang="sv-SE" sz="1200" b="0" i="0">
                <a:solidFill>
                  <a:srgbClr val="404040"/>
                </a:solidFill>
                <a:effectLst/>
                <a:latin typeface="Calibri" panose="020F0502020204030204" pitchFamily="34" charset="0"/>
                <a:cs typeface="Calibri" panose="020F0502020204030204" pitchFamily="34" charset="0"/>
              </a:rPr>
              <a:t> and do not </a:t>
            </a:r>
            <a:r>
              <a:rPr lang="sv-SE" sz="1200" b="0" i="0" err="1">
                <a:solidFill>
                  <a:srgbClr val="404040"/>
                </a:solidFill>
                <a:effectLst/>
                <a:latin typeface="Calibri" panose="020F0502020204030204" pitchFamily="34" charset="0"/>
                <a:cs typeface="Calibri" panose="020F0502020204030204" pitchFamily="34" charset="0"/>
              </a:rPr>
              <a:t>necessarily</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reflect</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those</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of</a:t>
            </a:r>
            <a:r>
              <a:rPr lang="sv-SE" sz="1200" b="0" i="0">
                <a:solidFill>
                  <a:srgbClr val="404040"/>
                </a:solidFill>
                <a:effectLst/>
                <a:latin typeface="Calibri" panose="020F0502020204030204" pitchFamily="34" charset="0"/>
                <a:cs typeface="Calibri" panose="020F0502020204030204" pitchFamily="34" charset="0"/>
              </a:rPr>
              <a:t> the </a:t>
            </a:r>
            <a:r>
              <a:rPr lang="sv-SE" sz="1200" b="0" i="0" err="1">
                <a:solidFill>
                  <a:srgbClr val="404040"/>
                </a:solidFill>
                <a:effectLst/>
                <a:latin typeface="Calibri" panose="020F0502020204030204" pitchFamily="34" charset="0"/>
                <a:cs typeface="Calibri" panose="020F0502020204030204" pitchFamily="34" charset="0"/>
              </a:rPr>
              <a:t>European</a:t>
            </a:r>
            <a:r>
              <a:rPr lang="sv-SE" sz="1200" b="0" i="0">
                <a:solidFill>
                  <a:srgbClr val="404040"/>
                </a:solidFill>
                <a:effectLst/>
                <a:latin typeface="Calibri" panose="020F0502020204030204" pitchFamily="34" charset="0"/>
                <a:cs typeface="Calibri" panose="020F0502020204030204" pitchFamily="34" charset="0"/>
              </a:rPr>
              <a:t> Union or the </a:t>
            </a:r>
            <a:r>
              <a:rPr lang="sv-SE" sz="1200" b="0" i="0" err="1">
                <a:solidFill>
                  <a:srgbClr val="404040"/>
                </a:solidFill>
                <a:effectLst/>
                <a:latin typeface="Calibri" panose="020F0502020204030204" pitchFamily="34" charset="0"/>
                <a:cs typeface="Calibri" panose="020F0502020204030204" pitchFamily="34" charset="0"/>
              </a:rPr>
              <a:t>European</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Education</a:t>
            </a:r>
            <a:r>
              <a:rPr lang="sv-SE" sz="1200" b="0" i="0">
                <a:solidFill>
                  <a:srgbClr val="404040"/>
                </a:solidFill>
                <a:effectLst/>
                <a:latin typeface="Calibri" panose="020F0502020204030204" pitchFamily="34" charset="0"/>
                <a:cs typeface="Calibri" panose="020F0502020204030204" pitchFamily="34" charset="0"/>
              </a:rPr>
              <a:t> and Culture </a:t>
            </a:r>
            <a:r>
              <a:rPr lang="sv-SE" sz="1200" b="0" i="0" err="1">
                <a:solidFill>
                  <a:srgbClr val="404040"/>
                </a:solidFill>
                <a:effectLst/>
                <a:latin typeface="Calibri" panose="020F0502020204030204" pitchFamily="34" charset="0"/>
                <a:cs typeface="Calibri" panose="020F0502020204030204" pitchFamily="34" charset="0"/>
              </a:rPr>
              <a:t>Executive</a:t>
            </a:r>
            <a:r>
              <a:rPr lang="sv-SE" sz="1200" b="0" i="0">
                <a:solidFill>
                  <a:srgbClr val="404040"/>
                </a:solidFill>
                <a:effectLst/>
                <a:latin typeface="Calibri" panose="020F0502020204030204" pitchFamily="34" charset="0"/>
                <a:cs typeface="Calibri" panose="020F0502020204030204" pitchFamily="34" charset="0"/>
              </a:rPr>
              <a:t> Agency (EACEA). </a:t>
            </a:r>
            <a:r>
              <a:rPr lang="sv-SE" sz="1200" b="0" i="0" err="1">
                <a:solidFill>
                  <a:srgbClr val="404040"/>
                </a:solidFill>
                <a:effectLst/>
                <a:latin typeface="Calibri" panose="020F0502020204030204" pitchFamily="34" charset="0"/>
                <a:cs typeface="Calibri" panose="020F0502020204030204" pitchFamily="34" charset="0"/>
              </a:rPr>
              <a:t>Neither</a:t>
            </a:r>
            <a:r>
              <a:rPr lang="sv-SE" sz="1200" b="0" i="0">
                <a:solidFill>
                  <a:srgbClr val="404040"/>
                </a:solidFill>
                <a:effectLst/>
                <a:latin typeface="Calibri" panose="020F0502020204030204" pitchFamily="34" charset="0"/>
                <a:cs typeface="Calibri" panose="020F0502020204030204" pitchFamily="34" charset="0"/>
              </a:rPr>
              <a:t> the </a:t>
            </a:r>
            <a:r>
              <a:rPr lang="sv-SE" sz="1200" b="0" i="0" err="1">
                <a:solidFill>
                  <a:srgbClr val="404040"/>
                </a:solidFill>
                <a:effectLst/>
                <a:latin typeface="Calibri" panose="020F0502020204030204" pitchFamily="34" charset="0"/>
                <a:cs typeface="Calibri" panose="020F0502020204030204" pitchFamily="34" charset="0"/>
              </a:rPr>
              <a:t>European</a:t>
            </a:r>
            <a:r>
              <a:rPr lang="sv-SE" sz="1200" b="0" i="0">
                <a:solidFill>
                  <a:srgbClr val="404040"/>
                </a:solidFill>
                <a:effectLst/>
                <a:latin typeface="Calibri" panose="020F0502020204030204" pitchFamily="34" charset="0"/>
                <a:cs typeface="Calibri" panose="020F0502020204030204" pitchFamily="34" charset="0"/>
              </a:rPr>
              <a:t> Union nor EACEA </a:t>
            </a:r>
            <a:r>
              <a:rPr lang="sv-SE" sz="1200" b="0" i="0" err="1">
                <a:solidFill>
                  <a:srgbClr val="404040"/>
                </a:solidFill>
                <a:effectLst/>
                <a:latin typeface="Calibri" panose="020F0502020204030204" pitchFamily="34" charset="0"/>
                <a:cs typeface="Calibri" panose="020F0502020204030204" pitchFamily="34" charset="0"/>
              </a:rPr>
              <a:t>can</a:t>
            </a:r>
            <a:r>
              <a:rPr lang="sv-SE" sz="1200" b="0" i="0">
                <a:solidFill>
                  <a:srgbClr val="404040"/>
                </a:solidFill>
                <a:effectLst/>
                <a:latin typeface="Calibri" panose="020F0502020204030204" pitchFamily="34" charset="0"/>
                <a:cs typeface="Calibri" panose="020F0502020204030204" pitchFamily="34" charset="0"/>
              </a:rPr>
              <a:t> be </a:t>
            </a:r>
            <a:r>
              <a:rPr lang="sv-SE" sz="1200" b="0" i="0" err="1">
                <a:solidFill>
                  <a:srgbClr val="404040"/>
                </a:solidFill>
                <a:effectLst/>
                <a:latin typeface="Calibri" panose="020F0502020204030204" pitchFamily="34" charset="0"/>
                <a:cs typeface="Calibri" panose="020F0502020204030204" pitchFamily="34" charset="0"/>
              </a:rPr>
              <a:t>held</a:t>
            </a:r>
            <a:r>
              <a:rPr lang="sv-SE" sz="1200" b="0" i="0">
                <a:solidFill>
                  <a:srgbClr val="404040"/>
                </a:solidFill>
                <a:effectLst/>
                <a:latin typeface="Calibri" panose="020F0502020204030204" pitchFamily="34" charset="0"/>
                <a:cs typeface="Calibri" panose="020F0502020204030204" pitchFamily="34" charset="0"/>
              </a:rPr>
              <a:t> </a:t>
            </a:r>
            <a:r>
              <a:rPr lang="sv-SE" sz="1200" b="0" i="0" err="1">
                <a:solidFill>
                  <a:srgbClr val="404040"/>
                </a:solidFill>
                <a:effectLst/>
                <a:latin typeface="Calibri" panose="020F0502020204030204" pitchFamily="34" charset="0"/>
                <a:cs typeface="Calibri" panose="020F0502020204030204" pitchFamily="34" charset="0"/>
              </a:rPr>
              <a:t>responsible</a:t>
            </a:r>
            <a:r>
              <a:rPr lang="sv-SE" sz="1200" b="0" i="0">
                <a:solidFill>
                  <a:srgbClr val="404040"/>
                </a:solidFill>
                <a:effectLst/>
                <a:latin typeface="Calibri" panose="020F0502020204030204" pitchFamily="34" charset="0"/>
                <a:cs typeface="Calibri" panose="020F0502020204030204" pitchFamily="34" charset="0"/>
              </a:rPr>
              <a:t> for </a:t>
            </a:r>
            <a:r>
              <a:rPr lang="sv-SE" sz="1200" b="0" i="0" err="1">
                <a:solidFill>
                  <a:srgbClr val="404040"/>
                </a:solidFill>
                <a:effectLst/>
                <a:latin typeface="Calibri" panose="020F0502020204030204" pitchFamily="34" charset="0"/>
                <a:cs typeface="Calibri" panose="020F0502020204030204" pitchFamily="34" charset="0"/>
              </a:rPr>
              <a:t>them</a:t>
            </a:r>
            <a:r>
              <a:rPr lang="sv-SE" sz="1200" b="0" i="0">
                <a:solidFill>
                  <a:srgbClr val="404040"/>
                </a:solidFill>
                <a:effectLst/>
                <a:latin typeface="Calibri" panose="020F0502020204030204" pitchFamily="34" charset="0"/>
                <a:cs typeface="Calibri" panose="020F0502020204030204" pitchFamily="34" charset="0"/>
              </a:rPr>
              <a:t>.</a:t>
            </a:r>
            <a:endParaRPr lang="en-GB" sz="1200">
              <a:latin typeface="Calibri" panose="020F0502020204030204" pitchFamily="34" charset="0"/>
              <a:cs typeface="Calibri" panose="020F0502020204030204" pitchFamily="34" charset="0"/>
            </a:endParaRPr>
          </a:p>
        </p:txBody>
      </p:sp>
      <p:pic>
        <p:nvPicPr>
          <p:cNvPr id="8" name="Bildobjekt 7" descr="En bild som visar skärmbild, Electric blue, Teckensnitt, Majorelleblå&#10;&#10;Automatiskt genererad beskrivning">
            <a:extLst>
              <a:ext uri="{FF2B5EF4-FFF2-40B4-BE49-F238E27FC236}">
                <a16:creationId xmlns:a16="http://schemas.microsoft.com/office/drawing/2014/main" id="{3507B513-DB5F-51C2-86B0-5806EB90CF9C}"/>
              </a:ext>
            </a:extLst>
          </p:cNvPr>
          <p:cNvPicPr>
            <a:picLocks noChangeAspect="1"/>
          </p:cNvPicPr>
          <p:nvPr/>
        </p:nvPicPr>
        <p:blipFill>
          <a:blip r:embed="rId4"/>
          <a:stretch>
            <a:fillRect/>
          </a:stretch>
        </p:blipFill>
        <p:spPr>
          <a:xfrm>
            <a:off x="3345435" y="3205638"/>
            <a:ext cx="5501131" cy="1224951"/>
          </a:xfrm>
          <a:prstGeom prst="rect">
            <a:avLst/>
          </a:prstGeom>
        </p:spPr>
      </p:pic>
      <p:pic>
        <p:nvPicPr>
          <p:cNvPr id="6" name="Bildobjekt 5" descr="En bild som visar Färggrann, konst, siluett&#10;&#10;Automatiskt genererad beskrivning">
            <a:extLst>
              <a:ext uri="{FF2B5EF4-FFF2-40B4-BE49-F238E27FC236}">
                <a16:creationId xmlns:a16="http://schemas.microsoft.com/office/drawing/2014/main" id="{CA81504A-1A3C-7F79-8086-08EAFB719FF5}"/>
              </a:ext>
            </a:extLst>
          </p:cNvPr>
          <p:cNvPicPr>
            <a:picLocks noChangeAspect="1"/>
          </p:cNvPicPr>
          <p:nvPr/>
        </p:nvPicPr>
        <p:blipFill>
          <a:blip r:embed="rId5"/>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2685662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17A063A-3E7E-9432-A89D-B589222544A7}"/>
              </a:ext>
            </a:extLst>
          </p:cNvPr>
          <p:cNvSpPr>
            <a:spLocks noGrp="1"/>
          </p:cNvSpPr>
          <p:nvPr>
            <p:ph type="body" idx="1"/>
          </p:nvPr>
        </p:nvSpPr>
        <p:spPr>
          <a:xfrm>
            <a:off x="733100" y="1686000"/>
            <a:ext cx="5015700" cy="4555200"/>
          </a:xfrm>
        </p:spPr>
        <p:txBody>
          <a:bodyPr>
            <a:noAutofit/>
          </a:bodyPr>
          <a:lstStyle/>
          <a:p>
            <a:pPr marL="139700" indent="0">
              <a:lnSpc>
                <a:spcPct val="114999"/>
              </a:lnSpc>
              <a:buNone/>
            </a:pPr>
            <a:r>
              <a:rPr lang="en-US" sz="3600" dirty="0">
                <a:solidFill>
                  <a:schemeClr val="tx1"/>
                </a:solidFill>
                <a:latin typeface="Calibri"/>
                <a:ea typeface="Calibri"/>
                <a:cs typeface="Calibri"/>
              </a:rPr>
              <a:t>Summary </a:t>
            </a:r>
            <a:endParaRPr lang="sv-SE" sz="28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139700" indent="0">
              <a:lnSpc>
                <a:spcPct val="114999"/>
              </a:lnSpc>
              <a:buNone/>
            </a:pPr>
            <a:r>
              <a:rPr lang="en-US" sz="2000" dirty="0">
                <a:solidFill>
                  <a:schemeClr val="tx1"/>
                </a:solidFill>
                <a:latin typeface="Calibri"/>
                <a:ea typeface="Calibri"/>
                <a:cs typeface="Calibri"/>
              </a:rPr>
              <a:t>In this teaching activity, students learn to attune with nature in their local area. They do this through different attunement and noticing activities that they design. Students document their attunement process through producing material for an exhibition where they share the outcome of their affective relations with more-than-humans in an environment (a natural environment or an urban environment) that they engaged with over a couple of weeks. </a:t>
            </a:r>
            <a:endParaRPr lang="en-US" sz="2000" dirty="0">
              <a:solidFill>
                <a:schemeClr val="tx1"/>
              </a:solidFill>
              <a:effectLst/>
              <a:ea typeface="Calibri" panose="020F050202020403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B14FBD4D-5FC5-FB86-F1F1-4DA525B09397}"/>
              </a:ext>
            </a:extLst>
          </p:cNvPr>
          <p:cNvSpPr>
            <a:spLocks noGrp="1"/>
          </p:cNvSpPr>
          <p:nvPr>
            <p:ph type="body" idx="2"/>
          </p:nvPr>
        </p:nvSpPr>
        <p:spPr>
          <a:xfrm>
            <a:off x="6246350" y="1686000"/>
            <a:ext cx="5130000" cy="4555200"/>
          </a:xfrm>
        </p:spPr>
        <p:txBody>
          <a:bodyPr>
            <a:normAutofit lnSpcReduction="10000"/>
          </a:bodyPr>
          <a:lstStyle/>
          <a:p>
            <a:pPr marL="139700" indent="0">
              <a:buNone/>
            </a:pPr>
            <a:r>
              <a:rPr lang="en-US" sz="3600" dirty="0">
                <a:solidFill>
                  <a:schemeClr val="tx1"/>
                </a:solidFill>
                <a:latin typeface="Calibri"/>
              </a:rPr>
              <a:t>Learning outcomes</a:t>
            </a:r>
            <a:endParaRPr lang="en-US" sz="3600" i="1" dirty="0">
              <a:solidFill>
                <a:schemeClr val="tx1"/>
              </a:solidFill>
              <a:latin typeface="Calibri"/>
              <a:ea typeface="Calibri"/>
            </a:endParaRPr>
          </a:p>
          <a:p>
            <a:pPr marL="139700" indent="0">
              <a:lnSpc>
                <a:spcPct val="114999"/>
              </a:lnSpc>
              <a:buNone/>
            </a:pPr>
            <a:r>
              <a:rPr lang="en-US" sz="1800" dirty="0">
                <a:solidFill>
                  <a:schemeClr val="tx1"/>
                </a:solidFill>
                <a:latin typeface="Calibri"/>
                <a:ea typeface="Calibri"/>
                <a:cs typeface="Calibri"/>
              </a:rPr>
              <a:t>After the teaching activity students should be able to:</a:t>
            </a:r>
            <a:endParaRPr lang="en-US" dirty="0">
              <a:solidFill>
                <a:schemeClr val="tx1"/>
              </a:solidFill>
              <a:ea typeface="Calibri"/>
            </a:endParaRPr>
          </a:p>
          <a:p>
            <a:pPr>
              <a:lnSpc>
                <a:spcPct val="114999"/>
              </a:lnSpc>
              <a:buFont typeface="Wingdings"/>
              <a:buChar char="§"/>
            </a:pPr>
            <a:r>
              <a:rPr lang="en-US" sz="1800" dirty="0">
                <a:solidFill>
                  <a:schemeClr val="tx1"/>
                </a:solidFill>
                <a:latin typeface="Calibri"/>
                <a:ea typeface="Calibri"/>
              </a:rPr>
              <a:t>Relate</a:t>
            </a:r>
            <a:r>
              <a:rPr lang="en-US" sz="1800" dirty="0">
                <a:solidFill>
                  <a:schemeClr val="tx1"/>
                </a:solidFill>
                <a:effectLst/>
                <a:latin typeface="Calibri"/>
                <a:ea typeface="Calibri"/>
              </a:rPr>
              <a:t> in embodied and affectionate ways with more-than-humans in a chosen environment.</a:t>
            </a:r>
            <a:endParaRPr lang="sv-SE" sz="1800" dirty="0">
              <a:solidFill>
                <a:schemeClr val="tx1"/>
              </a:solidFill>
              <a:latin typeface="Calibri"/>
              <a:ea typeface="Calibri"/>
            </a:endParaRPr>
          </a:p>
          <a:p>
            <a:pPr marL="425450" indent="-285750">
              <a:lnSpc>
                <a:spcPct val="114999"/>
              </a:lnSpc>
              <a:buFont typeface="Wingdings"/>
              <a:buChar char="§"/>
            </a:pPr>
            <a:r>
              <a:rPr lang="en-US" sz="1800" dirty="0">
                <a:solidFill>
                  <a:schemeClr val="tx1"/>
                </a:solidFill>
                <a:effectLst/>
                <a:latin typeface="Calibri"/>
                <a:ea typeface="Calibri"/>
              </a:rPr>
              <a:t>Design ways of attuning-with elements of the environment during a series of field studies.</a:t>
            </a:r>
            <a:endParaRPr lang="sv-SE" sz="1800" dirty="0">
              <a:solidFill>
                <a:schemeClr val="tx1"/>
              </a:solidFill>
              <a:latin typeface="Calibri"/>
              <a:ea typeface="Calibri"/>
            </a:endParaRPr>
          </a:p>
          <a:p>
            <a:pPr marL="425450" indent="-285750">
              <a:lnSpc>
                <a:spcPct val="114999"/>
              </a:lnSpc>
              <a:buFont typeface="Wingdings"/>
              <a:buChar char="§"/>
            </a:pPr>
            <a:r>
              <a:rPr lang="en-US" sz="1800" dirty="0">
                <a:solidFill>
                  <a:schemeClr val="tx1"/>
                </a:solidFill>
                <a:effectLst/>
                <a:latin typeface="Calibri"/>
                <a:ea typeface="Calibri"/>
              </a:rPr>
              <a:t>Describe and illustrate experiences of attuning-with through photos, drawings, collages, and creative writing.</a:t>
            </a:r>
            <a:endParaRPr lang="en-US" sz="1800" dirty="0">
              <a:solidFill>
                <a:schemeClr val="tx1"/>
              </a:solidFill>
              <a:latin typeface="Calibri"/>
              <a:ea typeface="Calibri"/>
            </a:endParaRPr>
          </a:p>
          <a:p>
            <a:pPr marL="425450" indent="-285750">
              <a:lnSpc>
                <a:spcPct val="114999"/>
              </a:lnSpc>
              <a:buFont typeface="Wingdings"/>
              <a:buChar char="§"/>
            </a:pPr>
            <a:r>
              <a:rPr lang="en-US" sz="1800" dirty="0">
                <a:solidFill>
                  <a:schemeClr val="tx1"/>
                </a:solidFill>
                <a:effectLst/>
                <a:latin typeface="Calibri"/>
                <a:ea typeface="Calibri"/>
              </a:rPr>
              <a:t>Discuss through informal dialogues about what </a:t>
            </a:r>
            <a:r>
              <a:rPr lang="en-US" sz="1800" dirty="0">
                <a:solidFill>
                  <a:schemeClr val="tx1"/>
                </a:solidFill>
                <a:latin typeface="Calibri"/>
                <a:ea typeface="Calibri"/>
              </a:rPr>
              <a:t>"</a:t>
            </a:r>
            <a:r>
              <a:rPr lang="en-US" sz="1800" dirty="0">
                <a:solidFill>
                  <a:schemeClr val="tx1"/>
                </a:solidFill>
                <a:effectLst/>
                <a:latin typeface="Calibri"/>
                <a:ea typeface="Calibri"/>
              </a:rPr>
              <a:t>attuning-with</a:t>
            </a:r>
            <a:r>
              <a:rPr lang="en-US" sz="1800" dirty="0">
                <a:solidFill>
                  <a:schemeClr val="tx1"/>
                </a:solidFill>
                <a:latin typeface="Calibri"/>
                <a:ea typeface="Calibri"/>
              </a:rPr>
              <a:t>"</a:t>
            </a:r>
            <a:r>
              <a:rPr lang="en-US" sz="1800" dirty="0">
                <a:solidFill>
                  <a:schemeClr val="tx1"/>
                </a:solidFill>
                <a:effectLst/>
                <a:latin typeface="Calibri"/>
                <a:ea typeface="Calibri"/>
              </a:rPr>
              <a:t> means to designing-with / making-with more-than-humans.</a:t>
            </a:r>
            <a:endParaRPr lang="sv-SE" sz="1800">
              <a:solidFill>
                <a:schemeClr val="tx1"/>
              </a:solidFill>
              <a:effectLst/>
              <a:latin typeface="Calibri"/>
              <a:ea typeface="Calibri"/>
            </a:endParaRPr>
          </a:p>
          <a:p>
            <a:pPr marL="425450" indent="-285750">
              <a:lnSpc>
                <a:spcPct val="114999"/>
              </a:lnSpc>
              <a:buFont typeface="Wingdings"/>
              <a:buChar char="§"/>
            </a:pPr>
            <a:endParaRPr lang="en-GB" sz="2400" dirty="0">
              <a:solidFill>
                <a:schemeClr val="tx1"/>
              </a:solidFill>
              <a:latin typeface="Calibri"/>
            </a:endParaRPr>
          </a:p>
          <a:p>
            <a:pPr marL="139700" indent="0">
              <a:lnSpc>
                <a:spcPct val="114999"/>
              </a:lnSpc>
              <a:buNone/>
            </a:pPr>
            <a:endParaRPr lang="en-US" sz="2800" dirty="0">
              <a:solidFill>
                <a:schemeClr val="tx1"/>
              </a:solidFill>
              <a:latin typeface="Calibri"/>
            </a:endParaRPr>
          </a:p>
          <a:p>
            <a:pPr marL="139700" indent="0">
              <a:lnSpc>
                <a:spcPct val="114999"/>
              </a:lnSpc>
              <a:buNone/>
            </a:pPr>
            <a:endParaRPr lang="en-US" sz="2800" dirty="0">
              <a:solidFill>
                <a:schemeClr val="tx1"/>
              </a:solidFill>
              <a:latin typeface="Calibri"/>
            </a:endParaRPr>
          </a:p>
        </p:txBody>
      </p:sp>
      <p:pic>
        <p:nvPicPr>
          <p:cNvPr id="7" name="Bildobjekt 6" descr="En bild som visar Färggrann, konst, siluett&#10;&#10;Automatiskt genererad beskrivning">
            <a:extLst>
              <a:ext uri="{FF2B5EF4-FFF2-40B4-BE49-F238E27FC236}">
                <a16:creationId xmlns:a16="http://schemas.microsoft.com/office/drawing/2014/main" id="{D8D9EBAE-8A4C-EA71-6972-1895315E9D95}"/>
              </a:ext>
            </a:extLst>
          </p:cNvPr>
          <p:cNvPicPr>
            <a:picLocks noChangeAspect="1"/>
          </p:cNvPicPr>
          <p:nvPr/>
        </p:nvPicPr>
        <p:blipFill>
          <a:blip r:embed="rId2"/>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268190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B4F6704-3F9B-0B5C-722C-3A58407C0151}"/>
              </a:ext>
            </a:extLst>
          </p:cNvPr>
          <p:cNvSpPr>
            <a:spLocks noGrp="1"/>
          </p:cNvSpPr>
          <p:nvPr>
            <p:ph type="title"/>
          </p:nvPr>
        </p:nvSpPr>
        <p:spPr>
          <a:xfrm>
            <a:off x="834700" y="999767"/>
            <a:ext cx="10700400" cy="738100"/>
          </a:xfrm>
        </p:spPr>
        <p:txBody>
          <a:bodyPr>
            <a:normAutofit/>
          </a:bodyPr>
          <a:lstStyle/>
          <a:p>
            <a:r>
              <a:rPr lang="en-US" sz="3600">
                <a:latin typeface="Calibri"/>
              </a:rPr>
              <a:t>Outline/Content</a:t>
            </a:r>
            <a:endParaRPr lang="da-DK" sz="3600">
              <a:latin typeface="Calibri"/>
            </a:endParaRPr>
          </a:p>
        </p:txBody>
      </p:sp>
      <p:sp>
        <p:nvSpPr>
          <p:cNvPr id="6" name="Text Placeholder 5">
            <a:extLst>
              <a:ext uri="{FF2B5EF4-FFF2-40B4-BE49-F238E27FC236}">
                <a16:creationId xmlns:a16="http://schemas.microsoft.com/office/drawing/2014/main" id="{E3F40E3B-C3C7-787E-D572-0A3BA28E2902}"/>
              </a:ext>
            </a:extLst>
          </p:cNvPr>
          <p:cNvSpPr>
            <a:spLocks noGrp="1"/>
          </p:cNvSpPr>
          <p:nvPr>
            <p:ph type="body" idx="1"/>
          </p:nvPr>
        </p:nvSpPr>
        <p:spPr>
          <a:xfrm>
            <a:off x="834700" y="1943033"/>
            <a:ext cx="10852800" cy="4555200"/>
          </a:xfrm>
        </p:spPr>
        <p:txBody>
          <a:bodyPr/>
          <a:lstStyle/>
          <a:p>
            <a:pPr>
              <a:buFont typeface="Wingdings"/>
              <a:buChar char="§"/>
            </a:pPr>
            <a:r>
              <a:rPr lang="sv-SE" sz="2800" dirty="0" err="1">
                <a:solidFill>
                  <a:schemeClr val="tx1"/>
                </a:solidFill>
                <a:latin typeface="Calibri"/>
              </a:rPr>
              <a:t>Why</a:t>
            </a:r>
            <a:r>
              <a:rPr lang="sv-SE" sz="2800" dirty="0">
                <a:solidFill>
                  <a:schemeClr val="tx1"/>
                </a:solidFill>
                <a:latin typeface="Calibri"/>
              </a:rPr>
              <a:t> is </a:t>
            </a:r>
            <a:r>
              <a:rPr lang="sv-SE" sz="2800" dirty="0" err="1">
                <a:solidFill>
                  <a:schemeClr val="tx1"/>
                </a:solidFill>
                <a:latin typeface="Calibri"/>
              </a:rPr>
              <a:t>attunement</a:t>
            </a:r>
            <a:r>
              <a:rPr lang="sv-SE" sz="2800" dirty="0">
                <a:solidFill>
                  <a:schemeClr val="tx1"/>
                </a:solidFill>
                <a:latin typeface="Calibri"/>
              </a:rPr>
              <a:t> </a:t>
            </a:r>
            <a:r>
              <a:rPr lang="sv-SE" sz="2800" dirty="0" err="1">
                <a:solidFill>
                  <a:schemeClr val="tx1"/>
                </a:solidFill>
                <a:latin typeface="Calibri"/>
              </a:rPr>
              <a:t>useful</a:t>
            </a:r>
            <a:r>
              <a:rPr lang="sv-SE" sz="2800" dirty="0">
                <a:solidFill>
                  <a:schemeClr val="tx1"/>
                </a:solidFill>
                <a:latin typeface="Calibri"/>
              </a:rPr>
              <a:t> for designers?</a:t>
            </a:r>
          </a:p>
          <a:p>
            <a:pPr>
              <a:buFont typeface="Wingdings"/>
              <a:buChar char="§"/>
            </a:pPr>
            <a:r>
              <a:rPr lang="sv-SE" sz="2800" dirty="0">
                <a:solidFill>
                  <a:schemeClr val="tx1"/>
                </a:solidFill>
                <a:latin typeface="Calibri"/>
              </a:rPr>
              <a:t>Human </a:t>
            </a:r>
            <a:r>
              <a:rPr lang="sv-SE" sz="2800" dirty="0" err="1">
                <a:solidFill>
                  <a:schemeClr val="tx1"/>
                </a:solidFill>
                <a:latin typeface="Calibri"/>
              </a:rPr>
              <a:t>more</a:t>
            </a:r>
            <a:r>
              <a:rPr lang="sv-SE" sz="2800" dirty="0">
                <a:solidFill>
                  <a:schemeClr val="tx1"/>
                </a:solidFill>
                <a:latin typeface="Calibri"/>
              </a:rPr>
              <a:t>-</a:t>
            </a:r>
            <a:r>
              <a:rPr lang="sv-SE" sz="2800" dirty="0" err="1">
                <a:solidFill>
                  <a:schemeClr val="tx1"/>
                </a:solidFill>
                <a:latin typeface="Calibri"/>
              </a:rPr>
              <a:t>than</a:t>
            </a:r>
            <a:r>
              <a:rPr lang="sv-SE" sz="2800" dirty="0">
                <a:solidFill>
                  <a:schemeClr val="tx1"/>
                </a:solidFill>
                <a:latin typeface="Calibri"/>
              </a:rPr>
              <a:t>-human </a:t>
            </a:r>
            <a:r>
              <a:rPr lang="sv-SE" sz="2800" dirty="0" err="1">
                <a:solidFill>
                  <a:schemeClr val="tx1"/>
                </a:solidFill>
                <a:latin typeface="Calibri"/>
              </a:rPr>
              <a:t>binary</a:t>
            </a:r>
            <a:r>
              <a:rPr lang="sv-SE" sz="2800" dirty="0">
                <a:solidFill>
                  <a:schemeClr val="tx1"/>
                </a:solidFill>
                <a:latin typeface="Calibri"/>
              </a:rPr>
              <a:t> </a:t>
            </a:r>
            <a:r>
              <a:rPr lang="sv-SE" sz="2800" dirty="0" err="1">
                <a:solidFill>
                  <a:schemeClr val="tx1"/>
                </a:solidFill>
                <a:latin typeface="Calibri"/>
              </a:rPr>
              <a:t>logics</a:t>
            </a:r>
            <a:r>
              <a:rPr lang="sv-SE" sz="2800" dirty="0">
                <a:solidFill>
                  <a:schemeClr val="tx1"/>
                </a:solidFill>
                <a:latin typeface="Calibri"/>
              </a:rPr>
              <a:t> </a:t>
            </a:r>
          </a:p>
          <a:p>
            <a:pPr>
              <a:buFont typeface="Wingdings"/>
              <a:buChar char="§"/>
            </a:pPr>
            <a:r>
              <a:rPr lang="en-US" sz="2800" dirty="0">
                <a:solidFill>
                  <a:schemeClr val="tx1"/>
                </a:solidFill>
                <a:latin typeface="Calibri"/>
              </a:rPr>
              <a:t>Earth Education model</a:t>
            </a:r>
          </a:p>
          <a:p>
            <a:pPr>
              <a:lnSpc>
                <a:spcPct val="114999"/>
              </a:lnSpc>
              <a:buFont typeface="Wingdings"/>
              <a:buChar char="§"/>
            </a:pPr>
            <a:r>
              <a:rPr lang="en-US" sz="2800" dirty="0">
                <a:solidFill>
                  <a:schemeClr val="tx1"/>
                </a:solidFill>
                <a:latin typeface="Calibri"/>
              </a:rPr>
              <a:t>Attuning-with pedagogies</a:t>
            </a:r>
          </a:p>
          <a:p>
            <a:pPr>
              <a:lnSpc>
                <a:spcPct val="114999"/>
              </a:lnSpc>
              <a:buFont typeface="Wingdings"/>
              <a:buChar char="§"/>
            </a:pPr>
            <a:r>
              <a:rPr lang="en-US" sz="2800" dirty="0">
                <a:solidFill>
                  <a:schemeClr val="tx1"/>
                </a:solidFill>
                <a:latin typeface="Calibri"/>
              </a:rPr>
              <a:t>Technicist, mechanistic, instrumentalist approaches</a:t>
            </a:r>
          </a:p>
          <a:p>
            <a:pPr>
              <a:lnSpc>
                <a:spcPct val="114999"/>
              </a:lnSpc>
              <a:buFont typeface="Wingdings"/>
              <a:buChar char="§"/>
            </a:pPr>
            <a:r>
              <a:rPr lang="en-US" sz="2800" dirty="0">
                <a:solidFill>
                  <a:schemeClr val="tx1"/>
                </a:solidFill>
                <a:latin typeface="Calibri"/>
              </a:rPr>
              <a:t>How can we see, feel, and explore otherwise?</a:t>
            </a:r>
          </a:p>
          <a:p>
            <a:pPr>
              <a:lnSpc>
                <a:spcPct val="114999"/>
              </a:lnSpc>
              <a:buFont typeface="Wingdings"/>
              <a:buChar char="§"/>
            </a:pPr>
            <a:r>
              <a:rPr lang="en-US" sz="2800" dirty="0">
                <a:solidFill>
                  <a:schemeClr val="tx1"/>
                </a:solidFill>
                <a:latin typeface="Calibri"/>
              </a:rPr>
              <a:t>Field studies and exhibition</a:t>
            </a:r>
          </a:p>
        </p:txBody>
      </p:sp>
      <p:pic>
        <p:nvPicPr>
          <p:cNvPr id="4" name="Bildobjekt 3" descr="En bild som visar Färggrann, konst, siluett&#10;&#10;Automatiskt genererad beskrivning">
            <a:extLst>
              <a:ext uri="{FF2B5EF4-FFF2-40B4-BE49-F238E27FC236}">
                <a16:creationId xmlns:a16="http://schemas.microsoft.com/office/drawing/2014/main" id="{971A43AC-AA75-E360-F9E3-1B140532229F}"/>
              </a:ext>
            </a:extLst>
          </p:cNvPr>
          <p:cNvPicPr>
            <a:picLocks noChangeAspect="1"/>
          </p:cNvPicPr>
          <p:nvPr/>
        </p:nvPicPr>
        <p:blipFill>
          <a:blip r:embed="rId2"/>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120274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a:cs typeface="Calibri"/>
              </a:rPr>
              <a:t>Key readings</a:t>
            </a:r>
            <a:endParaRPr lang="en-GB" sz="3600" dirty="0">
              <a:solidFill>
                <a:schemeClr val="tx1"/>
              </a:solidFill>
              <a:latin typeface="Calibri" panose="020F0502020204030204" pitchFamily="34" charset="0"/>
              <a:cs typeface="Calibri" panose="020F0502020204030204" pitchFamily="34" charset="0"/>
            </a:endParaRP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Riley, Kathryn. and White, Peta. (2019) ‘Attuning-with’, affect, and assemblages of relations in transdisciplinary environmental education. </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Australian Journal of Environmental Education 35</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262–272. https://</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doi.org</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/10.1017/aee.2019.30</a:t>
            </a: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114300" indent="0">
              <a:lnSpc>
                <a:spcPct val="100000"/>
              </a:lnSpc>
              <a:buNone/>
            </a:pPr>
            <a:endParaRPr lang="en-US" i="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14300" indent="0">
              <a:lnSpc>
                <a:spcPct val="100000"/>
              </a:lnSpc>
              <a:buNone/>
            </a:pP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Martin, Bella and </a:t>
            </a:r>
            <a:r>
              <a:rPr lang="en-US"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Hanington</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Bruce. (2019) Universal methods of design: 125 ways to research complex problems, develop innovative ideas, and design effective solutions. USA: Rockport Publishers.</a:t>
            </a:r>
            <a:endParaRPr lang="sv-SE"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r>
              <a:rPr lang="en-US"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You can look up the methods “collage” (p. 46-47) and ”diary studies” (p. 88-89). However, any method you find relevant works. </a:t>
            </a:r>
            <a:endParaRPr lang="sv-SE"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114300" indent="0">
              <a:lnSpc>
                <a:spcPct val="100000"/>
              </a:lnSpc>
              <a:buNone/>
            </a:pPr>
            <a:endParaRPr lang="en-GB" sz="2800" dirty="0">
              <a:solidFill>
                <a:schemeClr val="tx1"/>
              </a:solidFill>
              <a:latin typeface="Calibri"/>
            </a:endParaRPr>
          </a:p>
          <a:p>
            <a:pPr marL="114300" indent="0">
              <a:lnSpc>
                <a:spcPct val="100000"/>
              </a:lnSpc>
              <a:buNone/>
            </a:pPr>
            <a:endParaRPr lang="sv-SE"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sv-SE" dirty="0">
              <a:solidFill>
                <a:schemeClr val="tx1"/>
              </a:solidFill>
              <a:latin typeface="Calibri" panose="020F0502020204030204" pitchFamily="34" charset="0"/>
              <a:cs typeface="Calibri" panose="020F0502020204030204" pitchFamily="34" charset="0"/>
            </a:endParaRPr>
          </a:p>
          <a:p>
            <a:pPr marL="114300" indent="0">
              <a:buNone/>
            </a:pPr>
            <a:endParaRPr lang="en-GB" sz="2400" dirty="0">
              <a:solidFill>
                <a:schemeClr val="tx1"/>
              </a:solidFill>
              <a:latin typeface="Calibri" panose="020F0502020204030204" pitchFamily="34" charset="0"/>
              <a:cs typeface="Calibri" panose="020F0502020204030204" pitchFamily="34" charset="0"/>
            </a:endParaRPr>
          </a:p>
          <a:p>
            <a:pPr lvl="1"/>
            <a:endParaRPr lang="en-GB"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916DDB54-AD98-8CF9-D652-461BB6891544}"/>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2559094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a:extLst>
            <a:ext uri="{FF2B5EF4-FFF2-40B4-BE49-F238E27FC236}">
              <a16:creationId xmlns:a16="http://schemas.microsoft.com/office/drawing/2014/main" id="{A37A4FE1-61AE-8114-0086-0C5C4D8565DB}"/>
            </a:ext>
          </a:extLst>
        </p:cNvPr>
        <p:cNvGrpSpPr/>
        <p:nvPr/>
      </p:nvGrpSpPr>
      <p:grpSpPr>
        <a:xfrm>
          <a:off x="0" y="0"/>
          <a:ext cx="0" cy="0"/>
          <a:chOff x="0" y="0"/>
          <a:chExt cx="0" cy="0"/>
        </a:xfrm>
      </p:grpSpPr>
      <p:sp>
        <p:nvSpPr>
          <p:cNvPr id="81" name="Google Shape;81;p16">
            <a:extLst>
              <a:ext uri="{FF2B5EF4-FFF2-40B4-BE49-F238E27FC236}">
                <a16:creationId xmlns:a16="http://schemas.microsoft.com/office/drawing/2014/main" id="{BBC1D1C1-AFFB-26D5-3411-646C289AA0E8}"/>
              </a:ext>
            </a:extLst>
          </p:cNvPr>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A0D53F4D-E47E-4F50-E490-FCABC6B360AA}"/>
              </a:ext>
            </a:extLst>
          </p:cNvPr>
          <p:cNvSpPr>
            <a:spLocks noGrp="1"/>
          </p:cNvSpPr>
          <p:nvPr>
            <p:ph type="body" idx="1"/>
          </p:nvPr>
        </p:nvSpPr>
        <p:spPr>
          <a:xfrm>
            <a:off x="782075" y="1067226"/>
            <a:ext cx="10058700" cy="4351200"/>
          </a:xfrm>
        </p:spPr>
        <p:txBody>
          <a:bodyPr/>
          <a:lstStyle/>
          <a:p>
            <a:pPr marL="114300" indent="0">
              <a:buNone/>
            </a:pPr>
            <a:r>
              <a:rPr lang="en-GB" sz="3600" dirty="0" err="1">
                <a:solidFill>
                  <a:schemeClr val="tx1"/>
                </a:solidFill>
                <a:latin typeface="Calibri" panose="020F0502020204030204" pitchFamily="34" charset="0"/>
                <a:cs typeface="Calibri" panose="020F0502020204030204" pitchFamily="34" charset="0"/>
              </a:rPr>
              <a:t>Attunement</a:t>
            </a:r>
            <a:r>
              <a:rPr lang="en-GB" sz="3600" dirty="0">
                <a:solidFill>
                  <a:schemeClr val="tx1"/>
                </a:solidFill>
                <a:latin typeface="Calibri" panose="020F0502020204030204" pitchFamily="34" charset="0"/>
                <a:cs typeface="Calibri" panose="020F0502020204030204" pitchFamily="34" charset="0"/>
              </a:rPr>
              <a:t> useful when working on local projects</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sv-SE" b="0" i="0" dirty="0" err="1">
                <a:solidFill>
                  <a:schemeClr val="tx1"/>
                </a:solidFill>
                <a:effectLst/>
                <a:latin typeface="Calibri" panose="020F0502020204030204" pitchFamily="34" charset="0"/>
                <a:cs typeface="Calibri" panose="020F0502020204030204" pitchFamily="34" charset="0"/>
              </a:rPr>
              <a:t>Attuning</a:t>
            </a: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methods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are</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useful</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when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we</a:t>
            </a:r>
            <a:r>
              <a:rPr lang="sv-SE" dirty="0">
                <a:solidFill>
                  <a:schemeClr val="tx1"/>
                </a:solidFill>
                <a:latin typeface="Calibri" panose="020F0502020204030204" pitchFamily="34" charset="0"/>
                <a:cs typeface="Calibri" panose="020F0502020204030204" pitchFamily="34" charset="0"/>
              </a:rPr>
              <a:t> as designers </a:t>
            </a:r>
            <a:r>
              <a:rPr lang="sv-SE" dirty="0" err="1">
                <a:solidFill>
                  <a:schemeClr val="tx1"/>
                </a:solidFill>
                <a:latin typeface="Calibri" panose="020F0502020204030204" pitchFamily="34" charset="0"/>
                <a:cs typeface="Calibri" panose="020F0502020204030204" pitchFamily="34" charset="0"/>
              </a:rPr>
              <a:t>work</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more</a:t>
            </a:r>
            <a:r>
              <a:rPr lang="sv-SE" dirty="0">
                <a:solidFill>
                  <a:schemeClr val="tx1"/>
                </a:solidFill>
                <a:latin typeface="Calibri" panose="020F0502020204030204" pitchFamily="34" charset="0"/>
                <a:cs typeface="Calibri" panose="020F0502020204030204" pitchFamily="34" charset="0"/>
              </a:rPr>
              <a:t>-</a:t>
            </a:r>
            <a:r>
              <a:rPr lang="sv-SE" dirty="0" err="1">
                <a:solidFill>
                  <a:schemeClr val="tx1"/>
                </a:solidFill>
                <a:latin typeface="Calibri" panose="020F0502020204030204" pitchFamily="34" charset="0"/>
                <a:cs typeface="Calibri" panose="020F0502020204030204" pitchFamily="34" charset="0"/>
              </a:rPr>
              <a:t>than</a:t>
            </a:r>
            <a:r>
              <a:rPr lang="sv-SE" dirty="0">
                <a:solidFill>
                  <a:schemeClr val="tx1"/>
                </a:solidFill>
                <a:latin typeface="Calibri" panose="020F0502020204030204" pitchFamily="34" charset="0"/>
                <a:cs typeface="Calibri" panose="020F0502020204030204" pitchFamily="34" charset="0"/>
              </a:rPr>
              <a:t>-human </a:t>
            </a:r>
            <a:r>
              <a:rPr lang="sv-SE" dirty="0" err="1">
                <a:solidFill>
                  <a:schemeClr val="tx1"/>
                </a:solidFill>
                <a:latin typeface="Calibri" panose="020F0502020204030204" pitchFamily="34" charset="0"/>
                <a:cs typeface="Calibri" panose="020F0502020204030204" pitchFamily="34" charset="0"/>
              </a:rPr>
              <a:t>stakeholders</a:t>
            </a:r>
            <a:r>
              <a:rPr lang="sv-SE" dirty="0">
                <a:solidFill>
                  <a:schemeClr val="tx1"/>
                </a:solidFill>
                <a:latin typeface="Calibri" panose="020F0502020204030204" pitchFamily="34" charset="0"/>
                <a:cs typeface="Calibri" panose="020F0502020204030204" pitchFamily="34" charset="0"/>
              </a:rPr>
              <a:t> in a </a:t>
            </a:r>
            <a:r>
              <a:rPr lang="sv-SE" dirty="0" err="1">
                <a:solidFill>
                  <a:schemeClr val="tx1"/>
                </a:solidFill>
                <a:latin typeface="Calibri" panose="020F0502020204030204" pitchFamily="34" charset="0"/>
                <a:cs typeface="Calibri" panose="020F0502020204030204" pitchFamily="34" charset="0"/>
              </a:rPr>
              <a:t>local</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environment</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We</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have</a:t>
            </a:r>
            <a:r>
              <a:rPr lang="sv-SE" dirty="0">
                <a:solidFill>
                  <a:schemeClr val="tx1"/>
                </a:solidFill>
                <a:latin typeface="Calibri" panose="020F0502020204030204" pitchFamily="34" charset="0"/>
                <a:cs typeface="Calibri" panose="020F0502020204030204" pitchFamily="34" charset="0"/>
              </a:rPr>
              <a:t> the </a:t>
            </a:r>
            <a:r>
              <a:rPr lang="sv-SE" dirty="0" err="1">
                <a:solidFill>
                  <a:schemeClr val="tx1"/>
                </a:solidFill>
                <a:latin typeface="Calibri" panose="020F0502020204030204" pitchFamily="34" charset="0"/>
                <a:cs typeface="Calibri" panose="020F0502020204030204" pitchFamily="34" charset="0"/>
              </a:rPr>
              <a:t>opportunity</a:t>
            </a:r>
            <a:r>
              <a:rPr lang="sv-SE" dirty="0">
                <a:solidFill>
                  <a:schemeClr val="tx1"/>
                </a:solidFill>
                <a:latin typeface="Calibri" panose="020F0502020204030204" pitchFamily="34" charset="0"/>
                <a:cs typeface="Calibri" panose="020F0502020204030204" pitchFamily="34" charset="0"/>
              </a:rPr>
              <a:t> as designers to </a:t>
            </a:r>
            <a:r>
              <a:rPr lang="sv-SE" dirty="0" err="1">
                <a:solidFill>
                  <a:schemeClr val="tx1"/>
                </a:solidFill>
                <a:latin typeface="Calibri" panose="020F0502020204030204" pitchFamily="34" charset="0"/>
                <a:cs typeface="Calibri" panose="020F0502020204030204" pitchFamily="34" charset="0"/>
              </a:rPr>
              <a:t>gather</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our</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own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embodied</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experiences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these</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environments</a:t>
            </a:r>
            <a:r>
              <a:rPr lang="sv-SE" dirty="0">
                <a:solidFill>
                  <a:schemeClr val="tx1"/>
                </a:solidFill>
                <a:latin typeface="Calibri" panose="020F0502020204030204" pitchFamily="34" charset="0"/>
                <a:cs typeface="Calibri" panose="020F0502020204030204" pitchFamily="34" charset="0"/>
              </a:rPr>
              <a:t> and the </a:t>
            </a:r>
            <a:r>
              <a:rPr lang="sv-SE" dirty="0" err="1">
                <a:solidFill>
                  <a:schemeClr val="tx1"/>
                </a:solidFill>
                <a:latin typeface="Calibri" panose="020F0502020204030204" pitchFamily="34" charset="0"/>
                <a:cs typeface="Calibri" panose="020F0502020204030204" pitchFamily="34" charset="0"/>
              </a:rPr>
              <a:t>more</a:t>
            </a:r>
            <a:r>
              <a:rPr lang="sv-SE" dirty="0">
                <a:solidFill>
                  <a:schemeClr val="tx1"/>
                </a:solidFill>
                <a:latin typeface="Calibri" panose="020F0502020204030204" pitchFamily="34" charset="0"/>
                <a:cs typeface="Calibri" panose="020F0502020204030204" pitchFamily="34" charset="0"/>
              </a:rPr>
              <a:t>-</a:t>
            </a:r>
            <a:r>
              <a:rPr lang="sv-SE" dirty="0" err="1">
                <a:solidFill>
                  <a:schemeClr val="tx1"/>
                </a:solidFill>
                <a:latin typeface="Calibri" panose="020F0502020204030204" pitchFamily="34" charset="0"/>
                <a:cs typeface="Calibri" panose="020F0502020204030204" pitchFamily="34" charset="0"/>
              </a:rPr>
              <a:t>than</a:t>
            </a:r>
            <a:r>
              <a:rPr lang="sv-SE" dirty="0">
                <a:solidFill>
                  <a:schemeClr val="tx1"/>
                </a:solidFill>
                <a:latin typeface="Calibri" panose="020F0502020204030204" pitchFamily="34" charset="0"/>
                <a:cs typeface="Calibri" panose="020F0502020204030204" pitchFamily="34" charset="0"/>
              </a:rPr>
              <a:t>-human </a:t>
            </a:r>
            <a:r>
              <a:rPr lang="sv-SE" dirty="0" err="1">
                <a:solidFill>
                  <a:schemeClr val="tx1"/>
                </a:solidFill>
                <a:latin typeface="Calibri" panose="020F0502020204030204" pitchFamily="34" charset="0"/>
                <a:cs typeface="Calibri" panose="020F0502020204030204" pitchFamily="34" charset="0"/>
              </a:rPr>
              <a:t>stakeholders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living</a:t>
            </a:r>
            <a:r>
              <a:rPr lang="sv-SE" dirty="0">
                <a:solidFill>
                  <a:schemeClr val="tx1"/>
                </a:solidFill>
                <a:latin typeface="Calibri" panose="020F0502020204030204" pitchFamily="34" charset="0"/>
                <a:cs typeface="Calibri" panose="020F0502020204030204" pitchFamily="34" charset="0"/>
              </a:rPr>
              <a:t> in </a:t>
            </a:r>
            <a:r>
              <a:rPr lang="sv-SE" dirty="0" err="1">
                <a:solidFill>
                  <a:schemeClr val="tx1"/>
                </a:solidFill>
                <a:latin typeface="Calibri" panose="020F0502020204030204" pitchFamily="34" charset="0"/>
                <a:cs typeface="Calibri" panose="020F0502020204030204" pitchFamily="34" charset="0"/>
              </a:rPr>
              <a:t>them</a:t>
            </a:r>
            <a:r>
              <a:rPr lang="sv-SE" dirty="0">
                <a:solidFill>
                  <a:schemeClr val="tx1"/>
                </a:solidFill>
                <a:latin typeface="Calibri" panose="020F0502020204030204" pitchFamily="34" charset="0"/>
                <a:cs typeface="Calibri" panose="020F0502020204030204" pitchFamily="34" charset="0"/>
              </a:rPr>
              <a:t>.</a:t>
            </a:r>
          </a:p>
          <a:p>
            <a:pPr marL="114300" indent="0">
              <a:lnSpc>
                <a:spcPct val="100000"/>
              </a:lnSpc>
              <a:buNone/>
            </a:pPr>
            <a:r>
              <a:rPr lang="sv-SE" dirty="0" err="1">
                <a:solidFill>
                  <a:schemeClr val="tx1"/>
                </a:solidFill>
                <a:latin typeface="Calibri" panose="020F0502020204030204" pitchFamily="34" charset="0"/>
                <a:cs typeface="Calibri" panose="020F0502020204030204" pitchFamily="34" charset="0"/>
              </a:rPr>
              <a:t>We</a:t>
            </a:r>
            <a:r>
              <a:rPr lang="sv-SE" dirty="0">
                <a:solidFill>
                  <a:schemeClr val="tx1"/>
                </a:solidFill>
                <a:latin typeface="Calibri" panose="020F0502020204030204" pitchFamily="34" charset="0"/>
                <a:cs typeface="Calibri" panose="020F0502020204030204" pitchFamily="34" charset="0"/>
              </a:rPr>
              <a:t> do </a:t>
            </a:r>
            <a:r>
              <a:rPr lang="sv-SE" dirty="0" err="1">
                <a:solidFill>
                  <a:schemeClr val="tx1"/>
                </a:solidFill>
                <a:latin typeface="Calibri" panose="020F0502020204030204" pitchFamily="34" charset="0"/>
                <a:cs typeface="Calibri" panose="020F0502020204030204" pitchFamily="34" charset="0"/>
              </a:rPr>
              <a:t>this</a:t>
            </a:r>
            <a:r>
              <a:rPr lang="sv-SE" dirty="0">
                <a:solidFill>
                  <a:schemeClr val="tx1"/>
                </a:solidFill>
                <a:latin typeface="Calibri" panose="020F0502020204030204" pitchFamily="34" charset="0"/>
                <a:cs typeface="Calibri" panose="020F0502020204030204" pitchFamily="34" charset="0"/>
              </a:rPr>
              <a:t> by </a:t>
            </a:r>
            <a:r>
              <a:rPr lang="sv-SE" dirty="0" err="1">
                <a:solidFill>
                  <a:schemeClr val="tx1"/>
                </a:solidFill>
                <a:latin typeface="Calibri" panose="020F0502020204030204" pitchFamily="34" charset="0"/>
                <a:cs typeface="Calibri" panose="020F0502020204030204" pitchFamily="34" charset="0"/>
              </a:rPr>
              <a:t>visiting</a:t>
            </a:r>
            <a:r>
              <a:rPr lang="sv-SE" dirty="0">
                <a:solidFill>
                  <a:schemeClr val="tx1"/>
                </a:solidFill>
                <a:latin typeface="Calibri" panose="020F0502020204030204" pitchFamily="34" charset="0"/>
                <a:cs typeface="Calibri" panose="020F0502020204030204" pitchFamily="34" charset="0"/>
              </a:rPr>
              <a:t> the </a:t>
            </a:r>
            <a:r>
              <a:rPr lang="sv-SE" dirty="0" err="1">
                <a:solidFill>
                  <a:schemeClr val="tx1"/>
                </a:solidFill>
                <a:latin typeface="Calibri" panose="020F0502020204030204" pitchFamily="34" charset="0"/>
                <a:cs typeface="Calibri" panose="020F0502020204030204" pitchFamily="34" charset="0"/>
              </a:rPr>
              <a:t>places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often</a:t>
            </a:r>
            <a:r>
              <a:rPr lang="sv-SE" dirty="0">
                <a:solidFill>
                  <a:schemeClr val="tx1"/>
                </a:solidFill>
                <a:latin typeface="Calibri" panose="020F0502020204030204" pitchFamily="34" charset="0"/>
                <a:cs typeface="Calibri" panose="020F0502020204030204" pitchFamily="34" charset="0"/>
              </a:rPr>
              <a:t> to </a:t>
            </a:r>
            <a:r>
              <a:rPr lang="sv-SE" dirty="0" err="1">
                <a:solidFill>
                  <a:schemeClr val="tx1"/>
                </a:solidFill>
                <a:latin typeface="Calibri" panose="020F0502020204030204" pitchFamily="34" charset="0"/>
                <a:cs typeface="Calibri" panose="020F0502020204030204" pitchFamily="34" charset="0"/>
              </a:rPr>
              <a:t>establish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contact</a:t>
            </a:r>
            <a:r>
              <a:rPr lang="sv-SE" dirty="0">
                <a:solidFill>
                  <a:schemeClr val="tx1"/>
                </a:solidFill>
                <a:latin typeface="Calibri" panose="020F0502020204030204" pitchFamily="34" charset="0"/>
                <a:cs typeface="Calibri" panose="020F0502020204030204" pitchFamily="34" charset="0"/>
              </a:rPr>
              <a:t> and to be </a:t>
            </a:r>
            <a:r>
              <a:rPr lang="sv-SE" dirty="0" err="1">
                <a:solidFill>
                  <a:schemeClr val="tx1"/>
                </a:solidFill>
                <a:latin typeface="Calibri" panose="020F0502020204030204" pitchFamily="34" charset="0"/>
                <a:cs typeface="Calibri" panose="020F0502020204030204" pitchFamily="34" charset="0"/>
              </a:rPr>
              <a:t>continuosly</a:t>
            </a:r>
            <a:r>
              <a:rPr lang="sv-SE" dirty="0">
                <a:solidFill>
                  <a:schemeClr val="tx1"/>
                </a:solidFill>
                <a:latin typeface="Calibri" panose="020F0502020204030204" pitchFamily="34" charset="0"/>
                <a:cs typeface="Calibri" panose="020F0502020204030204" pitchFamily="34" charset="0"/>
              </a:rPr>
              <a:t> in touch </a:t>
            </a: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 the </a:t>
            </a:r>
            <a:r>
              <a:rPr lang="sv-SE" dirty="0" err="1">
                <a:solidFill>
                  <a:schemeClr val="tx1"/>
                </a:solidFill>
                <a:latin typeface="Calibri" panose="020F0502020204030204" pitchFamily="34" charset="0"/>
                <a:cs typeface="Calibri" panose="020F0502020204030204" pitchFamily="34" charset="0"/>
              </a:rPr>
              <a:t>more-than</a:t>
            </a:r>
            <a:r>
              <a:rPr lang="sv-SE" dirty="0">
                <a:solidFill>
                  <a:schemeClr val="tx1"/>
                </a:solidFill>
                <a:latin typeface="Calibri" panose="020F0502020204030204" pitchFamily="34" charset="0"/>
                <a:cs typeface="Calibri" panose="020F0502020204030204" pitchFamily="34" charset="0"/>
              </a:rPr>
              <a:t> humans </a:t>
            </a:r>
            <a:r>
              <a:rPr lang="sv-SE" dirty="0" err="1">
                <a:solidFill>
                  <a:schemeClr val="tx1"/>
                </a:solidFill>
                <a:latin typeface="Calibri" panose="020F0502020204030204" pitchFamily="34" charset="0"/>
                <a:cs typeface="Calibri" panose="020F0502020204030204" pitchFamily="34" charset="0"/>
              </a:rPr>
              <a:t>living</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there</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Attunement</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activities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thus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help</a:t>
            </a:r>
            <a:r>
              <a:rPr lang="sv-SE" dirty="0">
                <a:solidFill>
                  <a:schemeClr val="tx1"/>
                </a:solidFill>
                <a:latin typeface="Calibri" panose="020F0502020204030204" pitchFamily="34" charset="0"/>
                <a:cs typeface="Calibri" panose="020F0502020204030204" pitchFamily="34" charset="0"/>
              </a:rPr>
              <a:t> to </a:t>
            </a:r>
            <a:r>
              <a:rPr lang="sv-SE" dirty="0" err="1">
                <a:solidFill>
                  <a:schemeClr val="tx1"/>
                </a:solidFill>
                <a:latin typeface="Calibri" panose="020F0502020204030204" pitchFamily="34" charset="0"/>
                <a:cs typeface="Calibri" panose="020F0502020204030204" pitchFamily="34" charset="0"/>
              </a:rPr>
              <a:t>enhance</a:t>
            </a:r>
            <a:r>
              <a:rPr lang="sv-SE" dirty="0">
                <a:solidFill>
                  <a:schemeClr val="tx1"/>
                </a:solidFill>
                <a:latin typeface="Calibri" panose="020F0502020204030204" pitchFamily="34" charset="0"/>
                <a:cs typeface="Calibri" panose="020F0502020204030204" pitchFamily="34" charset="0"/>
              </a:rPr>
              <a:t> designers’ </a:t>
            </a:r>
            <a:r>
              <a:rPr lang="sv-SE" dirty="0" err="1">
                <a:solidFill>
                  <a:schemeClr val="tx1"/>
                </a:solidFill>
                <a:latin typeface="Calibri" panose="020F0502020204030204" pitchFamily="34" charset="0"/>
                <a:cs typeface="Calibri" panose="020F0502020204030204" pitchFamily="34" charset="0"/>
              </a:rPr>
              <a:t>awareness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a:t>
            </a:r>
            <a:r>
              <a:rPr lang="sv-SE" dirty="0">
                <a:solidFill>
                  <a:schemeClr val="tx1"/>
                </a:solidFill>
                <a:latin typeface="Calibri" panose="020F0502020204030204" pitchFamily="34" charset="0"/>
                <a:cs typeface="Calibri" panose="020F0502020204030204" pitchFamily="34" charset="0"/>
              </a:rPr>
              <a:t> the </a:t>
            </a:r>
            <a:r>
              <a:rPr lang="sv-SE" dirty="0" err="1">
                <a:solidFill>
                  <a:schemeClr val="tx1"/>
                </a:solidFill>
                <a:latin typeface="Calibri" panose="020F0502020204030204" pitchFamily="34" charset="0"/>
                <a:cs typeface="Calibri" panose="020F0502020204030204" pitchFamily="34" charset="0"/>
              </a:rPr>
              <a:t>more</a:t>
            </a:r>
            <a:r>
              <a:rPr lang="sv-SE" dirty="0">
                <a:solidFill>
                  <a:schemeClr val="tx1"/>
                </a:solidFill>
                <a:latin typeface="Calibri" panose="020F0502020204030204" pitchFamily="34" charset="0"/>
                <a:cs typeface="Calibri" panose="020F0502020204030204" pitchFamily="34" charset="0"/>
              </a:rPr>
              <a:t>-</a:t>
            </a:r>
            <a:r>
              <a:rPr lang="sv-SE" dirty="0" err="1">
                <a:solidFill>
                  <a:schemeClr val="tx1"/>
                </a:solidFill>
                <a:latin typeface="Calibri" panose="020F0502020204030204" pitchFamily="34" charset="0"/>
                <a:cs typeface="Calibri" panose="020F0502020204030204" pitchFamily="34" charset="0"/>
              </a:rPr>
              <a:t>than</a:t>
            </a:r>
            <a:r>
              <a:rPr lang="sv-SE" dirty="0">
                <a:solidFill>
                  <a:schemeClr val="tx1"/>
                </a:solidFill>
                <a:latin typeface="Calibri" panose="020F0502020204030204" pitchFamily="34" charset="0"/>
                <a:cs typeface="Calibri" panose="020F0502020204030204" pitchFamily="34" charset="0"/>
              </a:rPr>
              <a:t>-human </a:t>
            </a:r>
            <a:r>
              <a:rPr lang="sv-SE" dirty="0" err="1">
                <a:solidFill>
                  <a:schemeClr val="tx1"/>
                </a:solidFill>
                <a:latin typeface="Calibri" panose="020F0502020204030204" pitchFamily="34" charset="0"/>
                <a:cs typeface="Calibri" panose="020F0502020204030204" pitchFamily="34" charset="0"/>
              </a:rPr>
              <a:t>behaviors</a:t>
            </a:r>
            <a:r>
              <a:rPr lang="sv-SE" dirty="0">
                <a:solidFill>
                  <a:schemeClr val="tx1"/>
                </a:solidFill>
                <a:latin typeface="Calibri" panose="020F0502020204030204" pitchFamily="34" charset="0"/>
                <a:cs typeface="Calibri" panose="020F0502020204030204" pitchFamily="34" charset="0"/>
              </a:rPr>
              <a:t> in the </a:t>
            </a:r>
            <a:r>
              <a:rPr lang="sv-SE" dirty="0" err="1">
                <a:solidFill>
                  <a:schemeClr val="tx1"/>
                </a:solidFill>
                <a:latin typeface="Calibri" panose="020F0502020204030204" pitchFamily="34" charset="0"/>
                <a:cs typeface="Calibri" panose="020F0502020204030204" pitchFamily="34" charset="0"/>
              </a:rPr>
              <a:t>enviromments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that</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they</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target</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their</a:t>
            </a:r>
            <a:r>
              <a:rPr lang="sv-SE" dirty="0">
                <a:solidFill>
                  <a:schemeClr val="tx1"/>
                </a:solidFill>
                <a:latin typeface="Calibri" panose="020F0502020204030204" pitchFamily="34" charset="0"/>
                <a:cs typeface="Calibri" panose="020F0502020204030204" pitchFamily="34" charset="0"/>
              </a:rPr>
              <a:t> designs.</a:t>
            </a:r>
          </a:p>
          <a:p>
            <a:pPr marL="114300" indent="0">
              <a:lnSpc>
                <a:spcPct val="100000"/>
              </a:lnSpc>
              <a:buNone/>
            </a:pPr>
            <a:r>
              <a:rPr lang="sv-SE" dirty="0" err="1">
                <a:solidFill>
                  <a:schemeClr val="tx1"/>
                </a:solidFill>
                <a:latin typeface="Calibri" panose="020F0502020204030204" pitchFamily="34" charset="0"/>
                <a:cs typeface="Calibri" panose="020F0502020204030204" pitchFamily="34" charset="0"/>
              </a:rPr>
              <a:t>With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only</a:t>
            </a:r>
            <a:r>
              <a:rPr lang="sv-SE" dirty="0">
                <a:solidFill>
                  <a:schemeClr val="tx1"/>
                </a:solidFill>
                <a:latin typeface="Calibri" panose="020F0502020204030204" pitchFamily="34" charset="0"/>
                <a:cs typeface="Calibri" panose="020F0502020204030204" pitchFamily="34" charset="0"/>
              </a:rPr>
              <a:t> expert </a:t>
            </a:r>
            <a:r>
              <a:rPr lang="sv-SE" dirty="0" err="1">
                <a:solidFill>
                  <a:schemeClr val="tx1"/>
                </a:solidFill>
                <a:latin typeface="Calibri" panose="020F0502020204030204" pitchFamily="34" charset="0"/>
                <a:cs typeface="Calibri" panose="020F0502020204030204" pitchFamily="34" charset="0"/>
              </a:rPr>
              <a:t>knowledge</a:t>
            </a:r>
            <a:r>
              <a:rPr lang="sv-SE" dirty="0">
                <a:solidFill>
                  <a:schemeClr val="tx1"/>
                </a:solidFill>
                <a:latin typeface="Calibri" panose="020F0502020204030204" pitchFamily="34" charset="0"/>
                <a:cs typeface="Calibri" panose="020F0502020204030204" pitchFamily="34" charset="0"/>
              </a:rPr>
              <a:t>, for </a:t>
            </a:r>
            <a:r>
              <a:rPr lang="sv-SE" dirty="0" err="1">
                <a:solidFill>
                  <a:schemeClr val="tx1"/>
                </a:solidFill>
                <a:latin typeface="Calibri" panose="020F0502020204030204" pitchFamily="34" charset="0"/>
                <a:cs typeface="Calibri" panose="020F0502020204030204" pitchFamily="34" charset="0"/>
              </a:rPr>
              <a:t>example</a:t>
            </a:r>
            <a:r>
              <a:rPr lang="sv-SE" dirty="0">
                <a:solidFill>
                  <a:schemeClr val="tx1"/>
                </a:solidFill>
                <a:latin typeface="Calibri" panose="020F0502020204030204" pitchFamily="34" charset="0"/>
                <a:cs typeface="Calibri" panose="020F0502020204030204" pitchFamily="34" charset="0"/>
              </a:rPr>
              <a:t> from </a:t>
            </a:r>
            <a:r>
              <a:rPr lang="sv-SE" dirty="0" err="1">
                <a:solidFill>
                  <a:schemeClr val="tx1"/>
                </a:solidFill>
                <a:latin typeface="Calibri" panose="020F0502020204030204" pitchFamily="34" charset="0"/>
                <a:cs typeface="Calibri" panose="020F0502020204030204" pitchFamily="34" charset="0"/>
              </a:rPr>
              <a:t>biologists</a:t>
            </a:r>
            <a:r>
              <a:rPr lang="sv-SE" dirty="0">
                <a:solidFill>
                  <a:schemeClr val="tx1"/>
                </a:solidFill>
                <a:latin typeface="Calibri" panose="020F0502020204030204" pitchFamily="34" charset="0"/>
                <a:cs typeface="Calibri" panose="020F0502020204030204" pitchFamily="34" charset="0"/>
              </a:rPr>
              <a:t>, designers </a:t>
            </a:r>
            <a:r>
              <a:rPr lang="sv-SE" dirty="0" err="1">
                <a:solidFill>
                  <a:schemeClr val="tx1"/>
                </a:solidFill>
                <a:latin typeface="Calibri" panose="020F0502020204030204" pitchFamily="34" charset="0"/>
                <a:cs typeface="Calibri" panose="020F0502020204030204" pitchFamily="34" charset="0"/>
              </a:rPr>
              <a:t>might</a:t>
            </a:r>
            <a:r>
              <a:rPr lang="sv-SE" dirty="0">
                <a:solidFill>
                  <a:schemeClr val="tx1"/>
                </a:solidFill>
                <a:latin typeface="Calibri" panose="020F0502020204030204" pitchFamily="34" charset="0"/>
                <a:cs typeface="Calibri" panose="020F0502020204030204" pitchFamily="34" charset="0"/>
              </a:rPr>
              <a:t> not </a:t>
            </a:r>
            <a:r>
              <a:rPr lang="sv-SE" dirty="0" err="1">
                <a:solidFill>
                  <a:schemeClr val="tx1"/>
                </a:solidFill>
                <a:latin typeface="Calibri" panose="020F0502020204030204" pitchFamily="34" charset="0"/>
                <a:cs typeface="Calibri" panose="020F0502020204030204" pitchFamily="34" charset="0"/>
              </a:rPr>
              <a:t>gain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embodied</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understandings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how</a:t>
            </a:r>
            <a:r>
              <a:rPr lang="sv-SE" dirty="0">
                <a:solidFill>
                  <a:schemeClr val="tx1"/>
                </a:solidFill>
                <a:latin typeface="Calibri" panose="020F0502020204030204" pitchFamily="34" charset="0"/>
                <a:cs typeface="Calibri" panose="020F0502020204030204" pitchFamily="34" charset="0"/>
              </a:rPr>
              <a:t> a new </a:t>
            </a:r>
            <a:r>
              <a:rPr lang="sv-SE" dirty="0" err="1">
                <a:solidFill>
                  <a:schemeClr val="tx1"/>
                </a:solidFill>
                <a:latin typeface="Calibri" panose="020F0502020204030204" pitchFamily="34" charset="0"/>
                <a:cs typeface="Calibri" panose="020F0502020204030204" pitchFamily="34" charset="0"/>
              </a:rPr>
              <a:t>more</a:t>
            </a:r>
            <a:r>
              <a:rPr lang="sv-SE" dirty="0">
                <a:solidFill>
                  <a:schemeClr val="tx1"/>
                </a:solidFill>
                <a:latin typeface="Calibri" panose="020F0502020204030204" pitchFamily="34" charset="0"/>
                <a:cs typeface="Calibri" panose="020F0502020204030204" pitchFamily="34" charset="0"/>
              </a:rPr>
              <a:t>-</a:t>
            </a:r>
            <a:r>
              <a:rPr lang="sv-SE" dirty="0" err="1">
                <a:solidFill>
                  <a:schemeClr val="tx1"/>
                </a:solidFill>
                <a:latin typeface="Calibri" panose="020F0502020204030204" pitchFamily="34" charset="0"/>
                <a:cs typeface="Calibri" panose="020F0502020204030204" pitchFamily="34" charset="0"/>
              </a:rPr>
              <a:t>than</a:t>
            </a:r>
            <a:r>
              <a:rPr lang="sv-SE" dirty="0">
                <a:solidFill>
                  <a:schemeClr val="tx1"/>
                </a:solidFill>
                <a:latin typeface="Calibri" panose="020F0502020204030204" pitchFamily="34" charset="0"/>
                <a:cs typeface="Calibri" panose="020F0502020204030204" pitchFamily="34" charset="0"/>
              </a:rPr>
              <a:t>-human design </a:t>
            </a:r>
            <a:r>
              <a:rPr lang="sv-SE" dirty="0" err="1">
                <a:solidFill>
                  <a:schemeClr val="tx1"/>
                </a:solidFill>
                <a:latin typeface="Calibri" panose="020F0502020204030204" pitchFamily="34" charset="0"/>
                <a:cs typeface="Calibri" panose="020F0502020204030204" pitchFamily="34" charset="0"/>
              </a:rPr>
              <a:t>can</a:t>
            </a:r>
            <a:r>
              <a:rPr lang="sv-SE" dirty="0">
                <a:solidFill>
                  <a:schemeClr val="tx1"/>
                </a:solidFill>
                <a:latin typeface="Calibri" panose="020F0502020204030204" pitchFamily="34" charset="0"/>
                <a:cs typeface="Calibri" panose="020F0502020204030204" pitchFamily="34" charset="0"/>
              </a:rPr>
              <a:t> be </a:t>
            </a:r>
            <a:r>
              <a:rPr lang="sv-SE" dirty="0" err="1">
                <a:solidFill>
                  <a:schemeClr val="tx1"/>
                </a:solidFill>
                <a:latin typeface="Calibri" panose="020F0502020204030204" pitchFamily="34" charset="0"/>
                <a:cs typeface="Calibri" panose="020F0502020204030204" pitchFamily="34" charset="0"/>
              </a:rPr>
              <a:t>integrated</a:t>
            </a:r>
            <a:r>
              <a:rPr lang="sv-SE" dirty="0">
                <a:solidFill>
                  <a:schemeClr val="tx1"/>
                </a:solidFill>
                <a:latin typeface="Calibri" panose="020F0502020204030204" pitchFamily="34" charset="0"/>
                <a:cs typeface="Calibri" panose="020F0502020204030204" pitchFamily="34" charset="0"/>
              </a:rPr>
              <a:t> in </a:t>
            </a:r>
            <a:r>
              <a:rPr lang="sv-SE" dirty="0" err="1">
                <a:solidFill>
                  <a:schemeClr val="tx1"/>
                </a:solidFill>
                <a:latin typeface="Calibri" panose="020F0502020204030204" pitchFamily="34" charset="0"/>
                <a:cs typeface="Calibri" panose="020F0502020204030204" pitchFamily="34" charset="0"/>
              </a:rPr>
              <a:t>natural</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enviromments</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Therefore</a:t>
            </a:r>
            <a:r>
              <a:rPr lang="sv-SE" dirty="0">
                <a:solidFill>
                  <a:schemeClr val="tx1"/>
                </a:solidFill>
                <a:latin typeface="Calibri" panose="020F0502020204030204" pitchFamily="34" charset="0"/>
                <a:cs typeface="Calibri" panose="020F0502020204030204" pitchFamily="34" charset="0"/>
              </a:rPr>
              <a:t> it is </a:t>
            </a:r>
            <a:r>
              <a:rPr lang="sv-SE" dirty="0" err="1">
                <a:solidFill>
                  <a:schemeClr val="tx1"/>
                </a:solidFill>
                <a:latin typeface="Calibri" panose="020F0502020204030204" pitchFamily="34" charset="0"/>
                <a:cs typeface="Calibri" panose="020F0502020204030204" pitchFamily="34" charset="0"/>
              </a:rPr>
              <a:t>crucial</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that</a:t>
            </a:r>
            <a:r>
              <a:rPr lang="sv-SE" dirty="0">
                <a:solidFill>
                  <a:schemeClr val="tx1"/>
                </a:solidFill>
                <a:latin typeface="Calibri" panose="020F0502020204030204" pitchFamily="34" charset="0"/>
                <a:cs typeface="Calibri" panose="020F0502020204030204" pitchFamily="34" charset="0"/>
              </a:rPr>
              <a:t> designers </a:t>
            </a:r>
            <a:r>
              <a:rPr lang="sv-SE" dirty="0" err="1">
                <a:solidFill>
                  <a:schemeClr val="tx1"/>
                </a:solidFill>
                <a:latin typeface="Calibri" panose="020F0502020204030204" pitchFamily="34" charset="0"/>
                <a:cs typeface="Calibri" panose="020F0502020204030204" pitchFamily="34" charset="0"/>
              </a:rPr>
              <a:t>achieve</a:t>
            </a:r>
            <a:r>
              <a:rPr lang="sv-SE" dirty="0">
                <a:solidFill>
                  <a:schemeClr val="tx1"/>
                </a:solidFill>
                <a:latin typeface="Calibri" panose="020F0502020204030204" pitchFamily="34" charset="0"/>
                <a:cs typeface="Calibri" panose="020F0502020204030204" pitchFamily="34" charset="0"/>
              </a:rPr>
              <a:t> a </a:t>
            </a:r>
            <a:r>
              <a:rPr lang="sv-SE" dirty="0" err="1">
                <a:solidFill>
                  <a:schemeClr val="tx1"/>
                </a:solidFill>
                <a:latin typeface="Calibri" panose="020F0502020204030204" pitchFamily="34" charset="0"/>
                <a:cs typeface="Calibri" panose="020F0502020204030204" pitchFamily="34" charset="0"/>
              </a:rPr>
              <a:t>certain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level</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attunement</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even</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though</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they</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may</a:t>
            </a:r>
            <a:r>
              <a:rPr lang="sv-SE" dirty="0">
                <a:solidFill>
                  <a:schemeClr val="tx1"/>
                </a:solidFill>
                <a:latin typeface="Calibri" panose="020F0502020204030204" pitchFamily="34" charset="0"/>
                <a:cs typeface="Calibri" panose="020F0502020204030204" pitchFamily="34" charset="0"/>
              </a:rPr>
              <a:t> not </a:t>
            </a:r>
            <a:r>
              <a:rPr lang="sv-SE" dirty="0" err="1">
                <a:solidFill>
                  <a:schemeClr val="tx1"/>
                </a:solidFill>
                <a:latin typeface="Calibri" panose="020F0502020204030204" pitchFamily="34" charset="0"/>
                <a:cs typeface="Calibri" panose="020F0502020204030204" pitchFamily="34" charset="0"/>
              </a:rPr>
              <a:t>know</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everything</a:t>
            </a:r>
            <a:r>
              <a:rPr lang="sv-SE" dirty="0">
                <a:solidFill>
                  <a:schemeClr val="tx1"/>
                </a:solidFill>
                <a:latin typeface="Calibri" panose="020F0502020204030204" pitchFamily="34" charset="0"/>
                <a:cs typeface="Calibri" panose="020F0502020204030204" pitchFamily="34" charset="0"/>
              </a:rPr>
              <a:t> at the </a:t>
            </a:r>
            <a:r>
              <a:rPr lang="sv-SE" dirty="0" err="1">
                <a:solidFill>
                  <a:schemeClr val="tx1"/>
                </a:solidFill>
                <a:latin typeface="Calibri" panose="020F0502020204030204" pitchFamily="34" charset="0"/>
                <a:cs typeface="Calibri" panose="020F0502020204030204" pitchFamily="34" charset="0"/>
              </a:rPr>
              <a:t>level</a:t>
            </a:r>
            <a:r>
              <a:rPr lang="sv-SE" dirty="0">
                <a:solidFill>
                  <a:schemeClr val="tx1"/>
                </a:solidFill>
                <a:latin typeface="Calibri" panose="020F0502020204030204" pitchFamily="34" charset="0"/>
                <a:cs typeface="Calibri" panose="020F0502020204030204" pitchFamily="34" charset="0"/>
              </a:rPr>
              <a:t> </a:t>
            </a:r>
            <a:r>
              <a:rPr lang="sv-SE" dirty="0" err="1">
                <a:solidFill>
                  <a:schemeClr val="tx1"/>
                </a:solidFill>
                <a:latin typeface="Calibri" panose="020F0502020204030204" pitchFamily="34" charset="0"/>
                <a:cs typeface="Calibri" panose="020F0502020204030204" pitchFamily="34" charset="0"/>
              </a:rPr>
              <a:t>of</a:t>
            </a:r>
            <a:r>
              <a:rPr lang="sv-SE" dirty="0">
                <a:solidFill>
                  <a:schemeClr val="tx1"/>
                </a:solidFill>
                <a:latin typeface="Calibri" panose="020F0502020204030204" pitchFamily="34" charset="0"/>
                <a:cs typeface="Calibri" panose="020F0502020204030204" pitchFamily="34" charset="0"/>
              </a:rPr>
              <a:t> an expert </a:t>
            </a:r>
            <a:r>
              <a:rPr lang="sv-SE" dirty="0" err="1">
                <a:solidFill>
                  <a:schemeClr val="tx1"/>
                </a:solidFill>
                <a:latin typeface="Calibri" panose="020F0502020204030204" pitchFamily="34" charset="0"/>
                <a:cs typeface="Calibri" panose="020F0502020204030204" pitchFamily="34" charset="0"/>
              </a:rPr>
              <a:t>such</a:t>
            </a:r>
            <a:r>
              <a:rPr lang="sv-SE" dirty="0">
                <a:solidFill>
                  <a:schemeClr val="tx1"/>
                </a:solidFill>
                <a:latin typeface="Calibri" panose="020F0502020204030204" pitchFamily="34" charset="0"/>
                <a:cs typeface="Calibri" panose="020F0502020204030204" pitchFamily="34" charset="0"/>
              </a:rPr>
              <a:t> as a </a:t>
            </a:r>
            <a:r>
              <a:rPr lang="sv-SE" dirty="0" err="1">
                <a:solidFill>
                  <a:schemeClr val="tx1"/>
                </a:solidFill>
                <a:latin typeface="Calibri" panose="020F0502020204030204" pitchFamily="34" charset="0"/>
                <a:cs typeface="Calibri" panose="020F0502020204030204" pitchFamily="34" charset="0"/>
              </a:rPr>
              <a:t>biologist</a:t>
            </a:r>
            <a:r>
              <a:rPr lang="sv-SE" dirty="0">
                <a:solidFill>
                  <a:schemeClr val="tx1"/>
                </a:solidFill>
                <a:latin typeface="Calibri" panose="020F0502020204030204" pitchFamily="34" charset="0"/>
                <a:cs typeface="Calibri" panose="020F0502020204030204" pitchFamily="34" charset="0"/>
              </a:rPr>
              <a:t>.</a:t>
            </a:r>
          </a:p>
          <a:p>
            <a:pPr marL="114300" indent="0">
              <a:lnSpc>
                <a:spcPct val="100000"/>
              </a:lnSpc>
              <a:buNone/>
            </a:pPr>
            <a:endParaRPr lang="en-GB" dirty="0">
              <a:solidFill>
                <a:schemeClr val="tx1"/>
              </a:solidFill>
              <a:latin typeface="Calibri" panose="020F0502020204030204" pitchFamily="34" charset="0"/>
              <a:cs typeface="Calibri" panose="020F0502020204030204" pitchFamily="34" charset="0"/>
            </a:endParaRPr>
          </a:p>
          <a:p>
            <a:pPr marL="114300" indent="0">
              <a:buNone/>
            </a:pPr>
            <a:endParaRPr lang="en-GB" sz="2400" dirty="0">
              <a:solidFill>
                <a:schemeClr val="tx1"/>
              </a:solidFill>
              <a:latin typeface="Calibri" panose="020F0502020204030204" pitchFamily="34" charset="0"/>
              <a:cs typeface="Calibri" panose="020F0502020204030204" pitchFamily="34" charset="0"/>
            </a:endParaRPr>
          </a:p>
          <a:p>
            <a:pPr lvl="1"/>
            <a:endParaRPr lang="en-GB"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058E5CB3-33D5-4DC5-75D9-588D37BE4E6A}"/>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146083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Overcoming human-non-human binary logics </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In this activity, you will </a:t>
            </a:r>
            <a:r>
              <a:rPr lang="en-US" dirty="0">
                <a:solidFill>
                  <a:schemeClr val="tx1"/>
                </a:solidFill>
                <a:latin typeface="Calibri" panose="020F0502020204030204" pitchFamily="34" charset="0"/>
                <a:cs typeface="Calibri" panose="020F0502020204030204" pitchFamily="34" charset="0"/>
              </a:rPr>
              <a:t>e</a:t>
            </a:r>
            <a:r>
              <a:rPr lang="en-US" b="0" i="0" dirty="0">
                <a:solidFill>
                  <a:schemeClr val="tx1"/>
                </a:solidFill>
                <a:effectLst/>
                <a:latin typeface="Calibri" panose="020F0502020204030204" pitchFamily="34" charset="0"/>
                <a:cs typeface="Calibri" panose="020F0502020204030204" pitchFamily="34" charset="0"/>
              </a:rPr>
              <a:t>xplore what is socially accepted and socially meaningful in terms of how we interact and engage with more-than-humans in a chosen environment. We will do this through pedagogies of ’attuning-with’</a:t>
            </a:r>
          </a:p>
          <a:p>
            <a:pPr>
              <a:lnSpc>
                <a:spcPct val="100000"/>
              </a:lnSpc>
            </a:pPr>
            <a:r>
              <a:rPr lang="en-US" b="0" i="1" dirty="0">
                <a:solidFill>
                  <a:schemeClr val="tx1"/>
                </a:solidFill>
                <a:effectLst/>
                <a:latin typeface="Calibri" panose="020F0502020204030204" pitchFamily="34" charset="0"/>
                <a:cs typeface="Calibri" panose="020F0502020204030204" pitchFamily="34" charset="0"/>
              </a:rPr>
              <a:t>how might we engage with more-than-humans in ways that foster a resonant relationship?</a:t>
            </a:r>
            <a:endParaRPr lang="en-US" i="1" dirty="0">
              <a:solidFill>
                <a:schemeClr val="tx1"/>
              </a:solidFill>
              <a:latin typeface="Calibri" panose="020F0502020204030204" pitchFamily="34" charset="0"/>
              <a:cs typeface="Calibri" panose="020F0502020204030204" pitchFamily="34" charset="0"/>
            </a:endParaRPr>
          </a:p>
          <a:p>
            <a:pPr>
              <a:lnSpc>
                <a:spcPct val="100000"/>
              </a:lnSpc>
            </a:pPr>
            <a:r>
              <a:rPr lang="en-US" b="0" i="1" dirty="0">
                <a:solidFill>
                  <a:schemeClr val="tx1"/>
                </a:solidFill>
                <a:effectLst/>
                <a:latin typeface="Calibri" panose="020F0502020204030204" pitchFamily="34" charset="0"/>
                <a:cs typeface="Calibri" panose="020F0502020204030204" pitchFamily="34" charset="0"/>
              </a:rPr>
              <a:t>What can we learn from these engagements?</a:t>
            </a:r>
            <a:endParaRPr lang="en-US" i="1"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b="0" dirty="0">
                <a:solidFill>
                  <a:schemeClr val="tx1"/>
                </a:solidFill>
                <a:effectLst/>
                <a:latin typeface="Calibri" panose="020F0502020204030204" pitchFamily="34" charset="0"/>
                <a:cs typeface="Calibri" panose="020F0502020204030204" pitchFamily="34" charset="0"/>
              </a:rPr>
              <a:t>Rosa (2019) talks about embodied ways in which we establish relationships to the world. </a:t>
            </a:r>
            <a:r>
              <a:rPr lang="en-US" dirty="0">
                <a:solidFill>
                  <a:schemeClr val="tx1"/>
                </a:solidFill>
                <a:latin typeface="Calibri" panose="020F0502020204030204" pitchFamily="34" charset="0"/>
                <a:cs typeface="Calibri" panose="020F0502020204030204" pitchFamily="34" charset="0"/>
              </a:rPr>
              <a:t>Concrete actions and experiences that come from these shape the ways in which we think about the world. Rosa argues that because humans living in urban environments have little contact with nature, they might have a broken relationship with the surrounding natural environment. A broken or problematic relation to the world might influence how we are (un)aware of and treat more-than-humans around us. </a:t>
            </a:r>
            <a:endParaRPr lang="en-US" b="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endParaRPr lang="sv-SE"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GB" dirty="0">
              <a:solidFill>
                <a:schemeClr val="tx1"/>
              </a:solidFill>
              <a:latin typeface="Calibri" panose="020F0502020204030204" pitchFamily="34" charset="0"/>
              <a:cs typeface="Calibri" panose="020F0502020204030204" pitchFamily="34" charset="0"/>
            </a:endParaRPr>
          </a:p>
          <a:p>
            <a:pPr marL="114300" indent="0">
              <a:buNone/>
            </a:pPr>
            <a:endParaRPr lang="en-GB" sz="2400" dirty="0">
              <a:solidFill>
                <a:schemeClr val="tx1"/>
              </a:solidFill>
              <a:latin typeface="Calibri" panose="020F0502020204030204" pitchFamily="34" charset="0"/>
              <a:cs typeface="Calibri" panose="020F0502020204030204" pitchFamily="34" charset="0"/>
            </a:endParaRPr>
          </a:p>
          <a:p>
            <a:pPr lvl="1"/>
            <a:endParaRPr lang="en-GB"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3496093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Earth Education model</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Riley and White (2019) refer to the Earth Education model presented by Van Matre and Weiler in their </a:t>
            </a:r>
            <a:r>
              <a:rPr lang="en-US" dirty="0">
                <a:solidFill>
                  <a:schemeClr val="tx1"/>
                </a:solidFill>
                <a:latin typeface="Calibri" panose="020F0502020204030204" pitchFamily="34" charset="0"/>
                <a:cs typeface="Calibri" panose="020F0502020204030204" pitchFamily="34" charset="0"/>
              </a:rPr>
              <a:t>book ”the Earth speaks”</a:t>
            </a:r>
            <a:r>
              <a:rPr lang="en-US" b="0" i="0" dirty="0">
                <a:solidFill>
                  <a:schemeClr val="tx1"/>
                </a:solidFill>
                <a:effectLst/>
                <a:latin typeface="Calibri" panose="020F0502020204030204" pitchFamily="34" charset="0"/>
                <a:cs typeface="Calibri" panose="020F0502020204030204" pitchFamily="34" charset="0"/>
              </a:rPr>
              <a:t>. It contains pedagogical strategies to disrupt dominant paradigms about ’nature’. </a:t>
            </a: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The aim of their exercises in this model is a</a:t>
            </a:r>
            <a:r>
              <a:rPr lang="en-US" dirty="0">
                <a:solidFill>
                  <a:schemeClr val="tx1"/>
                </a:solidFill>
                <a:latin typeface="Calibri" panose="020F0502020204030204" pitchFamily="34" charset="0"/>
                <a:cs typeface="Calibri" panose="020F0502020204030204" pitchFamily="34" charset="0"/>
              </a:rPr>
              <a:t>cclimatization to an environment. Some examples below:</a:t>
            </a:r>
          </a:p>
          <a:p>
            <a:pPr marL="114300" indent="0">
              <a:lnSpc>
                <a:spcPct val="100000"/>
              </a:lnSpc>
              <a:buNone/>
            </a:pPr>
            <a:r>
              <a:rPr lang="en-US" b="1" i="0" dirty="0">
                <a:solidFill>
                  <a:schemeClr val="tx1"/>
                </a:solidFill>
                <a:effectLst/>
                <a:latin typeface="Calibri" panose="020F0502020204030204" pitchFamily="34" charset="0"/>
                <a:cs typeface="Calibri" panose="020F0502020204030204" pitchFamily="34" charset="0"/>
              </a:rPr>
              <a:t>Earth Walk: </a:t>
            </a:r>
            <a:r>
              <a:rPr lang="en-US" b="0" i="0" dirty="0">
                <a:solidFill>
                  <a:schemeClr val="tx1"/>
                </a:solidFill>
                <a:effectLst/>
                <a:latin typeface="Calibri" panose="020F0502020204030204" pitchFamily="34" charset="0"/>
                <a:cs typeface="Calibri" panose="020F0502020204030204" pitchFamily="34" charset="0"/>
              </a:rPr>
              <a:t>a participatory way of sharing nature where people together create sensory and visceral explorations of places. They forget about the Latin names labeling from botany or the ‘</a:t>
            </a:r>
            <a:r>
              <a:rPr lang="en-US" b="0" i="0" dirty="0" err="1">
                <a:solidFill>
                  <a:schemeClr val="tx1"/>
                </a:solidFill>
                <a:effectLst/>
                <a:latin typeface="Calibri" panose="020F0502020204030204" pitchFamily="34" charset="0"/>
                <a:cs typeface="Calibri" panose="020F0502020204030204" pitchFamily="34" charset="0"/>
              </a:rPr>
              <a:t>sciency</a:t>
            </a:r>
            <a:r>
              <a:rPr lang="en-US" b="0" i="0" dirty="0">
                <a:solidFill>
                  <a:schemeClr val="tx1"/>
                </a:solidFill>
                <a:effectLst/>
                <a:latin typeface="Calibri" panose="020F0502020204030204" pitchFamily="34" charset="0"/>
                <a:cs typeface="Calibri" panose="020F0502020204030204" pitchFamily="34" charset="0"/>
              </a:rPr>
              <a:t>’ ways of understanding and seeing things.</a:t>
            </a:r>
          </a:p>
          <a:p>
            <a:pPr marL="114300" indent="0">
              <a:lnSpc>
                <a:spcPct val="100000"/>
              </a:lnSpc>
              <a:buNone/>
            </a:pPr>
            <a:r>
              <a:rPr lang="en-US" b="1" dirty="0">
                <a:solidFill>
                  <a:schemeClr val="tx1"/>
                </a:solidFill>
                <a:latin typeface="Calibri" panose="020F0502020204030204" pitchFamily="34" charset="0"/>
                <a:cs typeface="Calibri" panose="020F0502020204030204" pitchFamily="34" charset="0"/>
              </a:rPr>
              <a:t>Magic Spots: </a:t>
            </a:r>
            <a:r>
              <a:rPr lang="en-US" dirty="0">
                <a:solidFill>
                  <a:schemeClr val="tx1"/>
                </a:solidFill>
                <a:latin typeface="Calibri" panose="020F0502020204030204" pitchFamily="34" charset="0"/>
                <a:cs typeface="Calibri" panose="020F0502020204030204" pitchFamily="34" charset="0"/>
              </a:rPr>
              <a:t>solitude experiences of the natural world without words where participants develop non-verbal and embodied skills engaging with elements of nature. </a:t>
            </a:r>
          </a:p>
          <a:p>
            <a:pPr marL="114300" indent="0">
              <a:lnSpc>
                <a:spcPct val="100000"/>
              </a:lnSpc>
              <a:buNone/>
            </a:pPr>
            <a:r>
              <a:rPr lang="en-US" b="1" i="0" dirty="0">
                <a:solidFill>
                  <a:schemeClr val="tx1"/>
                </a:solidFill>
                <a:effectLst/>
                <a:latin typeface="Calibri" panose="020F0502020204030204" pitchFamily="34" charset="0"/>
                <a:cs typeface="Calibri" panose="020F0502020204030204" pitchFamily="34" charset="0"/>
              </a:rPr>
              <a:t>Leaf Slides: </a:t>
            </a:r>
            <a:r>
              <a:rPr lang="en-US" b="0" i="0" dirty="0">
                <a:solidFill>
                  <a:schemeClr val="tx1"/>
                </a:solidFill>
                <a:effectLst/>
                <a:latin typeface="Calibri" panose="020F0502020204030204" pitchFamily="34" charset="0"/>
                <a:cs typeface="Calibri" panose="020F0502020204030204" pitchFamily="34" charset="0"/>
              </a:rPr>
              <a:t>everyone in a group picks up a leaf and look at it towards the light. It becomes a ticket to a theatre of leaves.</a:t>
            </a:r>
            <a:endParaRPr lang="en-US" sz="2400" dirty="0">
              <a:solidFill>
                <a:schemeClr val="tx1"/>
              </a:solidFill>
              <a:latin typeface="Calibri" panose="020F0502020204030204" pitchFamily="34" charset="0"/>
              <a:cs typeface="Calibri" panose="020F0502020204030204" pitchFamily="34" charset="0"/>
            </a:endParaRPr>
          </a:p>
          <a:p>
            <a:pPr lvl="1"/>
            <a:endParaRPr lang="en-GB"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3249683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Wild pedagogies and slow pedagogies</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Riley and White (2019) also refer to other related methods such as:</a:t>
            </a:r>
          </a:p>
          <a:p>
            <a:pPr marL="114300" indent="0">
              <a:lnSpc>
                <a:spcPct val="100000"/>
              </a:lnSpc>
              <a:buNone/>
            </a:pPr>
            <a:r>
              <a:rPr lang="en-US" b="1" i="0" dirty="0">
                <a:solidFill>
                  <a:schemeClr val="tx1"/>
                </a:solidFill>
                <a:effectLst/>
                <a:latin typeface="Calibri" panose="020F0502020204030204" pitchFamily="34" charset="0"/>
                <a:cs typeface="Calibri" panose="020F0502020204030204" pitchFamily="34" charset="0"/>
              </a:rPr>
              <a:t>Slow pedagogies: </a:t>
            </a:r>
            <a:r>
              <a:rPr lang="en-US" i="0" dirty="0">
                <a:solidFill>
                  <a:schemeClr val="tx1"/>
                </a:solidFill>
                <a:effectLst/>
                <a:latin typeface="Calibri" panose="020F0502020204030204" pitchFamily="34" charset="0"/>
                <a:cs typeface="Calibri" panose="020F0502020204030204" pitchFamily="34" charset="0"/>
              </a:rPr>
              <a:t>pausing and dwelling in certain spaces to sense what kind of place it is. It is done silently where there is a poetic exchange of meaning. Meaning is attached to the landscape and nature and is also received from this environment. A person goes into a specific natural environment and may document their embodied phenomenological experience of this place and the nature there through creative writing and/or a diary. They may </a:t>
            </a:r>
            <a:r>
              <a:rPr lang="en-US" dirty="0">
                <a:solidFill>
                  <a:schemeClr val="tx1"/>
                </a:solidFill>
                <a:latin typeface="Calibri" panose="020F0502020204030204" pitchFamily="34" charset="0"/>
                <a:cs typeface="Calibri" panose="020F0502020204030204" pitchFamily="34" charset="0"/>
              </a:rPr>
              <a:t>engage with the environment through embodied activities that emerge from the moment. </a:t>
            </a:r>
            <a:r>
              <a:rPr lang="en-US" i="0" dirty="0">
                <a:solidFill>
                  <a:schemeClr val="tx1"/>
                </a:solidFill>
                <a:effectLst/>
                <a:latin typeface="Calibri" panose="020F0502020204030204" pitchFamily="34" charset="0"/>
                <a:cs typeface="Calibri" panose="020F0502020204030204" pitchFamily="34" charset="0"/>
              </a:rPr>
              <a:t>The lived experiences thus unite the mind and the body with the environment. </a:t>
            </a:r>
            <a:endParaRPr lang="en-US"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b="1" i="0" dirty="0">
                <a:solidFill>
                  <a:schemeClr val="tx1"/>
                </a:solidFill>
                <a:effectLst/>
                <a:latin typeface="Calibri" panose="020F0502020204030204" pitchFamily="34" charset="0"/>
                <a:cs typeface="Calibri" panose="020F0502020204030204" pitchFamily="34" charset="0"/>
              </a:rPr>
              <a:t>Wild pedagogies: </a:t>
            </a:r>
            <a:r>
              <a:rPr lang="en-US" i="0" dirty="0">
                <a:solidFill>
                  <a:schemeClr val="tx1"/>
                </a:solidFill>
                <a:effectLst/>
                <a:latin typeface="Calibri" panose="020F0502020204030204" pitchFamily="34" charset="0"/>
                <a:cs typeface="Calibri" panose="020F0502020204030204" pitchFamily="34" charset="0"/>
              </a:rPr>
              <a:t>this involves listening to voices (for example bird song, the wind in the trees, sounds of water) of the more-than-human and discovering, creating, and re-examining your relationship with a place. During a visit in nature, a re-examination of this relationship with nature takes place. </a:t>
            </a:r>
            <a:r>
              <a:rPr lang="en-US" b="1" i="0" dirty="0">
                <a:solidFill>
                  <a:schemeClr val="tx1"/>
                </a:solidFill>
                <a:effectLst/>
                <a:latin typeface="Calibri" panose="020F0502020204030204" pitchFamily="34" charset="0"/>
                <a:cs typeface="Calibri" panose="020F0502020204030204" pitchFamily="34" charset="0"/>
              </a:rPr>
              <a:t>Critique: </a:t>
            </a:r>
            <a:r>
              <a:rPr lang="en-US" i="0" dirty="0">
                <a:solidFill>
                  <a:schemeClr val="tx1"/>
                </a:solidFill>
                <a:effectLst/>
                <a:latin typeface="Calibri" panose="020F0502020204030204" pitchFamily="34" charset="0"/>
                <a:cs typeface="Calibri" panose="020F0502020204030204" pitchFamily="34" charset="0"/>
              </a:rPr>
              <a:t>there might be an over-emphasis on the human experience of being separated from the environment, where the human is in opposition to, rather than being integrated with – especially if the integration is not practical and </a:t>
            </a:r>
            <a:r>
              <a:rPr lang="en-US" dirty="0">
                <a:solidFill>
                  <a:schemeClr val="tx1"/>
                </a:solidFill>
                <a:latin typeface="Calibri" panose="020F0502020204030204" pitchFamily="34" charset="0"/>
                <a:cs typeface="Calibri" panose="020F0502020204030204" pitchFamily="34" charset="0"/>
              </a:rPr>
              <a:t>directly </a:t>
            </a:r>
            <a:r>
              <a:rPr lang="en-US" i="0" dirty="0">
                <a:solidFill>
                  <a:schemeClr val="tx1"/>
                </a:solidFill>
                <a:effectLst/>
                <a:latin typeface="Calibri" panose="020F0502020204030204" pitchFamily="34" charset="0"/>
                <a:cs typeface="Calibri" panose="020F0502020204030204" pitchFamily="34" charset="0"/>
              </a:rPr>
              <a:t>related to human needs that frame meaningful relations.</a:t>
            </a: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2178913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1" name="Google Shape;81;p16"/>
          <p:cNvSpPr/>
          <p:nvPr/>
        </p:nvSpPr>
        <p:spPr>
          <a:xfrm>
            <a:off x="2114075" y="1280512"/>
            <a:ext cx="7886700" cy="4130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 name="Platshållare för text 2">
            <a:extLst>
              <a:ext uri="{FF2B5EF4-FFF2-40B4-BE49-F238E27FC236}">
                <a16:creationId xmlns:a16="http://schemas.microsoft.com/office/drawing/2014/main" id="{6E0C358F-F65F-E242-ACE6-4D3E98081FA0}"/>
              </a:ext>
            </a:extLst>
          </p:cNvPr>
          <p:cNvSpPr>
            <a:spLocks noGrp="1"/>
          </p:cNvSpPr>
          <p:nvPr>
            <p:ph type="body" idx="1"/>
          </p:nvPr>
        </p:nvSpPr>
        <p:spPr>
          <a:xfrm>
            <a:off x="782075" y="1067226"/>
            <a:ext cx="10058700" cy="4351200"/>
          </a:xfrm>
        </p:spPr>
        <p:txBody>
          <a:bodyPr/>
          <a:lstStyle/>
          <a:p>
            <a:pPr marL="114300" indent="0">
              <a:buNone/>
            </a:pPr>
            <a:r>
              <a:rPr lang="en-GB" sz="3600" dirty="0">
                <a:solidFill>
                  <a:schemeClr val="tx1"/>
                </a:solidFill>
                <a:latin typeface="Calibri" panose="020F0502020204030204" pitchFamily="34" charset="0"/>
                <a:cs typeface="Calibri" panose="020F0502020204030204" pitchFamily="34" charset="0"/>
              </a:rPr>
              <a:t>Attuning-with pedagogy</a:t>
            </a:r>
          </a:p>
          <a:p>
            <a:pPr marL="114300" indent="0">
              <a:buNone/>
            </a:pPr>
            <a:endParaRPr lang="sv-SE" b="0" i="0" dirty="0">
              <a:solidFill>
                <a:schemeClr val="tx1"/>
              </a:solidFill>
              <a:effectLst/>
              <a:latin typeface="Calibri" panose="020F0502020204030204" pitchFamily="34" charset="0"/>
              <a:cs typeface="Calibri" panose="020F0502020204030204" pitchFamily="34" charset="0"/>
            </a:endParaRPr>
          </a:p>
          <a:p>
            <a:pPr marL="114300" indent="0">
              <a:lnSpc>
                <a:spcPct val="100000"/>
              </a:lnSpc>
              <a:buNone/>
            </a:pPr>
            <a:r>
              <a:rPr lang="en-US" b="0" i="0" dirty="0">
                <a:solidFill>
                  <a:schemeClr val="tx1"/>
                </a:solidFill>
                <a:effectLst/>
                <a:latin typeface="Calibri" panose="020F0502020204030204" pitchFamily="34" charset="0"/>
                <a:cs typeface="Calibri" panose="020F0502020204030204" pitchFamily="34" charset="0"/>
              </a:rPr>
              <a:t>Riley and White 2019, page 264</a:t>
            </a:r>
          </a:p>
          <a:p>
            <a:pPr marL="114300" indent="0">
              <a:buNone/>
            </a:pPr>
            <a:r>
              <a:rPr lang="en-US" i="1" dirty="0">
                <a:solidFill>
                  <a:schemeClr val="bg1">
                    <a:lumMod val="50000"/>
                  </a:schemeClr>
                </a:solidFill>
                <a:effectLst/>
                <a:latin typeface="Calibri" panose="020F0502020204030204" pitchFamily="34" charset="0"/>
                <a:cs typeface="Calibri" panose="020F0502020204030204" pitchFamily="34" charset="0"/>
              </a:rPr>
              <a:t>Pedagogies ‘attuning-with’ depart from an inquiry into representations of/about the world by</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the phenomenological subject and subsequently dismantle the idea that the environment is a discrete</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and separate object to teach and learn about through discursively oriented and phenomenological</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positionings of bodies in ‘nature’. This is because pedagogies ‘attuning-with’ are</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interested in the </a:t>
            </a:r>
            <a:r>
              <a:rPr lang="en-US" i="1" dirty="0">
                <a:solidFill>
                  <a:schemeClr val="bg1">
                    <a:lumMod val="50000"/>
                  </a:schemeClr>
                </a:solidFill>
                <a:latin typeface="Calibri" panose="020F0502020204030204" pitchFamily="34" charset="0"/>
                <a:cs typeface="Calibri" panose="020F0502020204030204" pitchFamily="34" charset="0"/>
              </a:rPr>
              <a:t>u</a:t>
            </a:r>
            <a:r>
              <a:rPr lang="en-US" i="1" dirty="0">
                <a:solidFill>
                  <a:schemeClr val="bg1">
                    <a:lumMod val="50000"/>
                  </a:schemeClr>
                </a:solidFill>
                <a:effectLst/>
                <a:latin typeface="Calibri" panose="020F0502020204030204" pitchFamily="34" charset="0"/>
                <a:cs typeface="Calibri" panose="020F0502020204030204" pitchFamily="34" charset="0"/>
              </a:rPr>
              <a:t>nfolding of contexts through the affective entering of bodies. In other words,</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as bodies are ‘marked’ through nonconscious experiences of pre-personal affective intensities,</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bodies are continually undergoing a dynamic and reiterative </a:t>
            </a:r>
            <a:r>
              <a:rPr lang="en-US" i="1" dirty="0" err="1">
                <a:solidFill>
                  <a:schemeClr val="bg1">
                    <a:lumMod val="50000"/>
                  </a:schemeClr>
                </a:solidFill>
                <a:effectLst/>
                <a:latin typeface="Calibri" panose="020F0502020204030204" pitchFamily="34" charset="0"/>
                <a:cs typeface="Calibri" panose="020F0502020204030204" pitchFamily="34" charset="0"/>
              </a:rPr>
              <a:t>actualising</a:t>
            </a:r>
            <a:r>
              <a:rPr lang="en-US" i="1" dirty="0">
                <a:solidFill>
                  <a:schemeClr val="bg1">
                    <a:lumMod val="50000"/>
                  </a:schemeClr>
                </a:solidFill>
                <a:effectLst/>
                <a:latin typeface="Calibri" panose="020F0502020204030204" pitchFamily="34" charset="0"/>
                <a:cs typeface="Calibri" panose="020F0502020204030204" pitchFamily="34" charset="0"/>
              </a:rPr>
              <a:t> of virtual possibilities</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within their assemblage of relations (</a:t>
            </a:r>
            <a:r>
              <a:rPr lang="en-US" i="1" dirty="0" err="1">
                <a:solidFill>
                  <a:schemeClr val="bg1">
                    <a:lumMod val="50000"/>
                  </a:schemeClr>
                </a:solidFill>
                <a:effectLst/>
                <a:latin typeface="Calibri" panose="020F0502020204030204" pitchFamily="34" charset="0"/>
                <a:cs typeface="Calibri" panose="020F0502020204030204" pitchFamily="34" charset="0"/>
              </a:rPr>
              <a:t>Massumi</a:t>
            </a:r>
            <a:r>
              <a:rPr lang="en-US" i="1" dirty="0">
                <a:solidFill>
                  <a:schemeClr val="bg1">
                    <a:lumMod val="50000"/>
                  </a:schemeClr>
                </a:solidFill>
                <a:effectLst/>
                <a:latin typeface="Calibri" panose="020F0502020204030204" pitchFamily="34" charset="0"/>
                <a:cs typeface="Calibri" panose="020F0502020204030204" pitchFamily="34" charset="0"/>
              </a:rPr>
              <a:t>, 2015). </a:t>
            </a:r>
          </a:p>
          <a:p>
            <a:pPr marL="114300" indent="0">
              <a:buNone/>
            </a:pPr>
            <a:r>
              <a:rPr lang="en-US" i="1" dirty="0">
                <a:solidFill>
                  <a:schemeClr val="bg1">
                    <a:lumMod val="50000"/>
                  </a:schemeClr>
                </a:solidFill>
                <a:effectLst/>
                <a:latin typeface="Calibri" panose="020F0502020204030204" pitchFamily="34" charset="0"/>
                <a:cs typeface="Calibri" panose="020F0502020204030204" pitchFamily="34" charset="0"/>
              </a:rPr>
              <a:t>This </a:t>
            </a:r>
            <a:r>
              <a:rPr lang="en-US" i="1" dirty="0" err="1">
                <a:solidFill>
                  <a:schemeClr val="bg1">
                    <a:lumMod val="50000"/>
                  </a:schemeClr>
                </a:solidFill>
                <a:effectLst/>
                <a:latin typeface="Calibri" panose="020F0502020204030204" pitchFamily="34" charset="0"/>
                <a:cs typeface="Calibri" panose="020F0502020204030204" pitchFamily="34" charset="0"/>
              </a:rPr>
              <a:t>actualising</a:t>
            </a:r>
            <a:r>
              <a:rPr lang="en-US" i="1" dirty="0">
                <a:solidFill>
                  <a:schemeClr val="bg1">
                    <a:lumMod val="50000"/>
                  </a:schemeClr>
                </a:solidFill>
                <a:effectLst/>
                <a:latin typeface="Calibri" panose="020F0502020204030204" pitchFamily="34" charset="0"/>
                <a:cs typeface="Calibri" panose="020F0502020204030204" pitchFamily="34" charset="0"/>
              </a:rPr>
              <a:t> of virtual possibilities is</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not derived from the feelings and emotions of a phenomenological subject and their object of</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perception, but from the grounded, lived, embodied and embedded account of individual</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subjectivities as relationally constituted with the composite of discursive materialities within</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the broader ecologies of the world (</a:t>
            </a:r>
            <a:r>
              <a:rPr lang="en-US" i="1" dirty="0" err="1">
                <a:solidFill>
                  <a:schemeClr val="bg1">
                    <a:lumMod val="50000"/>
                  </a:schemeClr>
                </a:solidFill>
                <a:effectLst/>
                <a:latin typeface="Calibri" panose="020F0502020204030204" pitchFamily="34" charset="0"/>
                <a:cs typeface="Calibri" panose="020F0502020204030204" pitchFamily="34" charset="0"/>
              </a:rPr>
              <a:t>Bertelsen</a:t>
            </a:r>
            <a:r>
              <a:rPr lang="en-US" i="1" dirty="0">
                <a:solidFill>
                  <a:schemeClr val="bg1">
                    <a:lumMod val="50000"/>
                  </a:schemeClr>
                </a:solidFill>
                <a:effectLst/>
                <a:latin typeface="Calibri" panose="020F0502020204030204" pitchFamily="34" charset="0"/>
                <a:cs typeface="Calibri" panose="020F0502020204030204" pitchFamily="34" charset="0"/>
              </a:rPr>
              <a:t> &amp; </a:t>
            </a:r>
            <a:r>
              <a:rPr lang="en-US" i="1" dirty="0" err="1">
                <a:solidFill>
                  <a:schemeClr val="bg1">
                    <a:lumMod val="50000"/>
                  </a:schemeClr>
                </a:solidFill>
                <a:effectLst/>
                <a:latin typeface="Calibri" panose="020F0502020204030204" pitchFamily="34" charset="0"/>
                <a:cs typeface="Calibri" panose="020F0502020204030204" pitchFamily="34" charset="0"/>
              </a:rPr>
              <a:t>Murphie</a:t>
            </a:r>
            <a:r>
              <a:rPr lang="en-US" i="1" dirty="0">
                <a:solidFill>
                  <a:schemeClr val="bg1">
                    <a:lumMod val="50000"/>
                  </a:schemeClr>
                </a:solidFill>
                <a:effectLst/>
                <a:latin typeface="Calibri" panose="020F0502020204030204" pitchFamily="34" charset="0"/>
                <a:cs typeface="Calibri" panose="020F0502020204030204" pitchFamily="34" charset="0"/>
              </a:rPr>
              <a:t>, 2010; </a:t>
            </a:r>
            <a:r>
              <a:rPr lang="en-US" i="1" dirty="0" err="1">
                <a:solidFill>
                  <a:schemeClr val="bg1">
                    <a:lumMod val="50000"/>
                  </a:schemeClr>
                </a:solidFill>
                <a:effectLst/>
                <a:latin typeface="Calibri" panose="020F0502020204030204" pitchFamily="34" charset="0"/>
                <a:cs typeface="Calibri" panose="020F0502020204030204" pitchFamily="34" charset="0"/>
              </a:rPr>
              <a:t>Braidotti</a:t>
            </a:r>
            <a:r>
              <a:rPr lang="en-US" i="1" dirty="0">
                <a:solidFill>
                  <a:schemeClr val="bg1">
                    <a:lumMod val="50000"/>
                  </a:schemeClr>
                </a:solidFill>
                <a:effectLst/>
                <a:latin typeface="Calibri" panose="020F0502020204030204" pitchFamily="34" charset="0"/>
                <a:cs typeface="Calibri" panose="020F0502020204030204" pitchFamily="34" charset="0"/>
              </a:rPr>
              <a:t>, 2013). That is, as we</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know ‘Other(s)’ through ourselves (</a:t>
            </a:r>
            <a:r>
              <a:rPr lang="en-US" i="1" dirty="0" err="1">
                <a:solidFill>
                  <a:schemeClr val="bg1">
                    <a:lumMod val="50000"/>
                  </a:schemeClr>
                </a:solidFill>
                <a:effectLst/>
                <a:latin typeface="Calibri" panose="020F0502020204030204" pitchFamily="34" charset="0"/>
                <a:cs typeface="Calibri" panose="020F0502020204030204" pitchFamily="34" charset="0"/>
              </a:rPr>
              <a:t>Rautio</a:t>
            </a:r>
            <a:r>
              <a:rPr lang="en-US" i="1" dirty="0">
                <a:solidFill>
                  <a:schemeClr val="bg1">
                    <a:lumMod val="50000"/>
                  </a:schemeClr>
                </a:solidFill>
                <a:effectLst/>
                <a:latin typeface="Calibri" panose="020F0502020204030204" pitchFamily="34" charset="0"/>
                <a:cs typeface="Calibri" panose="020F0502020204030204" pitchFamily="34" charset="0"/>
              </a:rPr>
              <a:t>, 2017), bodies are pulled to action through relationships</a:t>
            </a:r>
            <a:r>
              <a:rPr lang="en-US" dirty="0">
                <a:solidFill>
                  <a:schemeClr val="bg1">
                    <a:lumMod val="50000"/>
                  </a:schemeClr>
                </a:solidFill>
                <a:latin typeface="Calibri" panose="020F0502020204030204" pitchFamily="34" charset="0"/>
                <a:cs typeface="Calibri" panose="020F0502020204030204" pitchFamily="34" charset="0"/>
              </a:rPr>
              <a:t> </a:t>
            </a:r>
            <a:r>
              <a:rPr lang="en-US" i="1" dirty="0">
                <a:solidFill>
                  <a:schemeClr val="bg1">
                    <a:lumMod val="50000"/>
                  </a:schemeClr>
                </a:solidFill>
                <a:effectLst/>
                <a:latin typeface="Calibri" panose="020F0502020204030204" pitchFamily="34" charset="0"/>
                <a:cs typeface="Calibri" panose="020F0502020204030204" pitchFamily="34" charset="0"/>
              </a:rPr>
              <a:t>with ‘Other(s)’.</a:t>
            </a:r>
            <a:endParaRPr lang="en-US" dirty="0">
              <a:solidFill>
                <a:schemeClr val="bg1">
                  <a:lumMod val="50000"/>
                </a:schemeClr>
              </a:solidFill>
              <a:effectLst/>
              <a:latin typeface="Calibri" panose="020F0502020204030204" pitchFamily="34" charset="0"/>
              <a:cs typeface="Calibri" panose="020F0502020204030204" pitchFamily="34" charset="0"/>
            </a:endParaRPr>
          </a:p>
          <a:p>
            <a:pPr marL="114300" indent="0">
              <a:buNone/>
            </a:pPr>
            <a:endParaRPr lang="en-US" dirty="0">
              <a:solidFill>
                <a:schemeClr val="tx1"/>
              </a:solidFill>
              <a:latin typeface="Calibri" panose="020F0502020204030204" pitchFamily="34" charset="0"/>
              <a:cs typeface="Calibri" panose="020F0502020204030204" pitchFamily="34" charset="0"/>
            </a:endParaRPr>
          </a:p>
        </p:txBody>
      </p:sp>
      <p:pic>
        <p:nvPicPr>
          <p:cNvPr id="5" name="Bildobjekt 4" descr="En bild som visar Färggrann, konst, siluett&#10;&#10;Automatiskt genererad beskrivning">
            <a:extLst>
              <a:ext uri="{FF2B5EF4-FFF2-40B4-BE49-F238E27FC236}">
                <a16:creationId xmlns:a16="http://schemas.microsoft.com/office/drawing/2014/main" id="{B369DA9A-9C76-1796-305D-D90421DA8759}"/>
              </a:ext>
            </a:extLst>
          </p:cNvPr>
          <p:cNvPicPr>
            <a:picLocks noChangeAspect="1"/>
          </p:cNvPicPr>
          <p:nvPr/>
        </p:nvPicPr>
        <p:blipFill>
          <a:blip r:embed="rId3"/>
          <a:stretch>
            <a:fillRect/>
          </a:stretch>
        </p:blipFill>
        <p:spPr>
          <a:xfrm>
            <a:off x="10375846" y="123664"/>
            <a:ext cx="1506392" cy="386604"/>
          </a:xfrm>
          <a:prstGeom prst="rect">
            <a:avLst/>
          </a:prstGeom>
        </p:spPr>
      </p:pic>
    </p:spTree>
    <p:extLst>
      <p:ext uri="{BB962C8B-B14F-4D97-AF65-F5344CB8AC3E}">
        <p14:creationId xmlns:p14="http://schemas.microsoft.com/office/powerpoint/2010/main" val="23123989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F13A438EEDB8945B82220F2155C6630" ma:contentTypeVersion="15" ma:contentTypeDescription="Opret et nyt dokument." ma:contentTypeScope="" ma:versionID="3adc257fdfa51378e37f9dc49d3dafeb">
  <xsd:schema xmlns:xsd="http://www.w3.org/2001/XMLSchema" xmlns:xs="http://www.w3.org/2001/XMLSchema" xmlns:p="http://schemas.microsoft.com/office/2006/metadata/properties" xmlns:ns2="20db1d7e-016f-4183-8f2d-c936cae0deb6" xmlns:ns3="4957828b-1830-42c5-a4eb-4d442edbbb52" targetNamespace="http://schemas.microsoft.com/office/2006/metadata/properties" ma:root="true" ma:fieldsID="503c7aa3f5152ebd512396ca6f21824e" ns2:_="" ns3:_="">
    <xsd:import namespace="20db1d7e-016f-4183-8f2d-c936cae0deb6"/>
    <xsd:import namespace="4957828b-1830-42c5-a4eb-4d442edbbb52"/>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db1d7e-016f-4183-8f2d-c936cae0de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illedmærker" ma:readOnly="false" ma:fieldId="{5cf76f15-5ced-4ddc-b409-7134ff3c332f}" ma:taxonomyMulti="true" ma:sspId="5cd08861-88c0-49b2-8510-903f698cfa78"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957828b-1830-42c5-a4eb-4d442edbbb5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d4c56d4-e1e0-4245-a429-f613676a2a34}" ma:internalName="TaxCatchAll" ma:showField="CatchAllData" ma:web="4957828b-1830-42c5-a4eb-4d442edbbb52">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957828b-1830-42c5-a4eb-4d442edbbb52" xsi:nil="true"/>
    <lcf76f155ced4ddcb4097134ff3c332f xmlns="20db1d7e-016f-4183-8f2d-c936cae0deb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BB18723-759D-42B3-A3E8-B9C18677E7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db1d7e-016f-4183-8f2d-c936cae0deb6"/>
    <ds:schemaRef ds:uri="4957828b-1830-42c5-a4eb-4d442edbbb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9FAF89-8C28-4A93-A6C4-CE45B25B3D79}">
  <ds:schemaRefs>
    <ds:schemaRef ds:uri="http://schemas.microsoft.com/sharepoint/v3/contenttype/forms"/>
  </ds:schemaRefs>
</ds:datastoreItem>
</file>

<file path=customXml/itemProps3.xml><?xml version="1.0" encoding="utf-8"?>
<ds:datastoreItem xmlns:ds="http://schemas.openxmlformats.org/officeDocument/2006/customXml" ds:itemID="{E44C306E-81B2-4547-BC99-636C74DF0F9D}">
  <ds:schemaRefs>
    <ds:schemaRef ds:uri="20db1d7e-016f-4183-8f2d-c936cae0deb6"/>
    <ds:schemaRef ds:uri="4957828b-1830-42c5-a4eb-4d442edbbb52"/>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485</TotalTime>
  <Words>2635</Words>
  <Application>Microsoft Office PowerPoint</Application>
  <PresentationFormat>Widescreen</PresentationFormat>
  <Paragraphs>119</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Simple Light</vt:lpstr>
      <vt:lpstr>PowerPoint Presentation</vt:lpstr>
      <vt:lpstr>PowerPoint Presentation</vt:lpstr>
      <vt:lpstr>Outline/Content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cp:lastModifiedBy>Anne-Marie Hansen</cp:lastModifiedBy>
  <cp:revision>98</cp:revision>
  <cp:lastPrinted>2024-08-28T10:27:26Z</cp:lastPrinted>
  <dcterms:modified xsi:type="dcterms:W3CDTF">2025-05-13T13:46:00Z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0x010100FF13A438EEDB8945B82220F2155C6630</vt:lpwstr>
  </property>
  <property fmtid="{D5CDD505-2E9C-101B-9397-08002B2CF9AE}" pid="3" name="MediaServiceImageTags">
    <vt:lpwstr/>
  </property>
</Properties>
</file>